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</p:sldMasterIdLst>
  <p:notesMasterIdLst>
    <p:notesMasterId r:id="rId29"/>
  </p:notesMasterIdLst>
  <p:sldIdLst>
    <p:sldId id="287" r:id="rId3"/>
    <p:sldId id="288" r:id="rId4"/>
    <p:sldId id="267" r:id="rId5"/>
    <p:sldId id="268" r:id="rId6"/>
    <p:sldId id="270" r:id="rId7"/>
    <p:sldId id="272" r:id="rId8"/>
    <p:sldId id="271" r:id="rId9"/>
    <p:sldId id="273" r:id="rId10"/>
    <p:sldId id="274" r:id="rId11"/>
    <p:sldId id="277" r:id="rId12"/>
    <p:sldId id="278" r:id="rId13"/>
    <p:sldId id="275" r:id="rId14"/>
    <p:sldId id="276" r:id="rId15"/>
    <p:sldId id="297" r:id="rId16"/>
    <p:sldId id="289" r:id="rId17"/>
    <p:sldId id="279" r:id="rId18"/>
    <p:sldId id="290" r:id="rId19"/>
    <p:sldId id="291" r:id="rId20"/>
    <p:sldId id="298" r:id="rId21"/>
    <p:sldId id="292" r:id="rId22"/>
    <p:sldId id="300" r:id="rId23"/>
    <p:sldId id="301" r:id="rId24"/>
    <p:sldId id="302" r:id="rId25"/>
    <p:sldId id="303" r:id="rId26"/>
    <p:sldId id="304" r:id="rId27"/>
    <p:sldId id="280" r:id="rId28"/>
  </p:sldIdLst>
  <p:sldSz cx="9144000" cy="6858000" type="screen4x3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4704"/>
    <a:srgbClr val="98754A"/>
    <a:srgbClr val="DDDDDD"/>
    <a:srgbClr val="71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01" autoAdjust="0"/>
    <p:restoredTop sz="94660"/>
  </p:normalViewPr>
  <p:slideViewPr>
    <p:cSldViewPr>
      <p:cViewPr varScale="1">
        <p:scale>
          <a:sx n="65" d="100"/>
          <a:sy n="65" d="100"/>
        </p:scale>
        <p:origin x="159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980" cy="496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93" tIns="46346" rIns="92693" bIns="46346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095" y="1"/>
            <a:ext cx="2945980" cy="496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93" tIns="46346" rIns="92693" bIns="46346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089" y="4714507"/>
            <a:ext cx="5437500" cy="4467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93" tIns="46346" rIns="92693" bIns="4634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014"/>
            <a:ext cx="2945980" cy="496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93" tIns="46346" rIns="92693" bIns="46346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095" y="9429014"/>
            <a:ext cx="2945980" cy="496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93" tIns="46346" rIns="92693" bIns="4634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5C4925A-2479-4DA6-9E35-9E29A50A50E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03142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C4925A-2479-4DA6-9E35-9E29A50A50E0}" type="slidenum">
              <a:rPr lang="de-DE" smtClean="0"/>
              <a:pPr>
                <a:defRPr/>
              </a:pPr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84726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C4925A-2479-4DA6-9E35-9E29A50A50E0}" type="slidenum">
              <a:rPr lang="de-DE" smtClean="0"/>
              <a:pPr>
                <a:defRPr/>
              </a:pPr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450770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C4925A-2479-4DA6-9E35-9E29A50A50E0}" type="slidenum">
              <a:rPr lang="de-DE" smtClean="0"/>
              <a:pPr>
                <a:defRPr/>
              </a:pPr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33597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7025" y="1600200"/>
            <a:ext cx="2071688" cy="4525963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67425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09588" y="1651000"/>
            <a:ext cx="3757612" cy="1828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419600" y="1651000"/>
            <a:ext cx="3759200" cy="1828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257925" y="646113"/>
            <a:ext cx="1920875" cy="2833687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90538" y="646113"/>
            <a:ext cx="5614987" cy="2833687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 userDrawn="1"/>
        </p:nvSpPr>
        <p:spPr bwMode="auto">
          <a:xfrm>
            <a:off x="0" y="1481138"/>
            <a:ext cx="9144000" cy="4125912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083" tIns="45542" rIns="91083" bIns="45542" anchor="ctr"/>
          <a:lstStyle/>
          <a:p>
            <a:pPr algn="ctr">
              <a:lnSpc>
                <a:spcPct val="90000"/>
              </a:lnSpc>
              <a:spcBef>
                <a:spcPct val="50000"/>
              </a:spcBef>
              <a:defRPr/>
            </a:pPr>
            <a:endParaRPr lang="de-DE" sz="2000"/>
          </a:p>
        </p:txBody>
      </p:sp>
      <p:grpSp>
        <p:nvGrpSpPr>
          <p:cNvPr id="1027" name="Group 3"/>
          <p:cNvGrpSpPr>
            <a:grpSpLocks/>
          </p:cNvGrpSpPr>
          <p:nvPr userDrawn="1"/>
        </p:nvGrpSpPr>
        <p:grpSpPr bwMode="auto">
          <a:xfrm>
            <a:off x="0" y="0"/>
            <a:ext cx="9144000" cy="6858000"/>
            <a:chOff x="0" y="0"/>
            <a:chExt cx="5783" cy="4336"/>
          </a:xfrm>
        </p:grpSpPr>
        <p:sp>
          <p:nvSpPr>
            <p:cNvPr id="6148" name="Rectangle 4"/>
            <p:cNvSpPr>
              <a:spLocks noChangeArrowheads="1"/>
            </p:cNvSpPr>
            <p:nvPr userDrawn="1"/>
          </p:nvSpPr>
          <p:spPr bwMode="auto">
            <a:xfrm>
              <a:off x="0" y="0"/>
              <a:ext cx="5783" cy="937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de-DE"/>
            </a:p>
          </p:txBody>
        </p:sp>
        <p:sp>
          <p:nvSpPr>
            <p:cNvPr id="6149" name="Rectangle 5"/>
            <p:cNvSpPr>
              <a:spLocks noChangeArrowheads="1"/>
            </p:cNvSpPr>
            <p:nvPr userDrawn="1"/>
          </p:nvSpPr>
          <p:spPr bwMode="auto">
            <a:xfrm>
              <a:off x="0" y="3548"/>
              <a:ext cx="5783" cy="788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>
                <a:defRPr/>
              </a:pPr>
              <a:endParaRPr lang="de-DE"/>
            </a:p>
          </p:txBody>
        </p:sp>
      </p:grpSp>
      <p:pic>
        <p:nvPicPr>
          <p:cNvPr id="1028" name="Picture 6" descr="Logo IT-Systemhaus_30cm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07025" y="6080125"/>
            <a:ext cx="2689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7" descr="zunge_ppoint_50cm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87625" y="4773613"/>
            <a:ext cx="6556375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2" name="Rectangle 8"/>
          <p:cNvSpPr>
            <a:spLocks noChangeArrowheads="1"/>
          </p:cNvSpPr>
          <p:nvPr userDrawn="1"/>
        </p:nvSpPr>
        <p:spPr bwMode="auto">
          <a:xfrm>
            <a:off x="0" y="0"/>
            <a:ext cx="6850063" cy="1482725"/>
          </a:xfrm>
          <a:prstGeom prst="rect">
            <a:avLst/>
          </a:prstGeom>
          <a:solidFill>
            <a:srgbClr val="E2001A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de-DE"/>
          </a:p>
        </p:txBody>
      </p:sp>
      <p:sp>
        <p:nvSpPr>
          <p:cNvPr id="6153" name="Line 9"/>
          <p:cNvSpPr>
            <a:spLocks noChangeShapeType="1"/>
          </p:cNvSpPr>
          <p:nvPr userDrawn="1"/>
        </p:nvSpPr>
        <p:spPr bwMode="auto">
          <a:xfrm>
            <a:off x="0" y="1189038"/>
            <a:ext cx="6886575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endParaRPr lang="de-DE"/>
          </a:p>
        </p:txBody>
      </p:sp>
      <p:sp>
        <p:nvSpPr>
          <p:cNvPr id="6154" name="Rectangle 10"/>
          <p:cNvSpPr>
            <a:spLocks noChangeArrowheads="1"/>
          </p:cNvSpPr>
          <p:nvPr userDrawn="1"/>
        </p:nvSpPr>
        <p:spPr bwMode="auto">
          <a:xfrm>
            <a:off x="6902450" y="0"/>
            <a:ext cx="2241550" cy="1482725"/>
          </a:xfrm>
          <a:prstGeom prst="rect">
            <a:avLst/>
          </a:prstGeom>
          <a:solidFill>
            <a:srgbClr val="C8C8C8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de-DE"/>
          </a:p>
        </p:txBody>
      </p:sp>
      <p:sp>
        <p:nvSpPr>
          <p:cNvPr id="6155" name="Text Box 11"/>
          <p:cNvSpPr txBox="1">
            <a:spLocks noChangeArrowheads="1"/>
          </p:cNvSpPr>
          <p:nvPr userDrawn="1"/>
        </p:nvSpPr>
        <p:spPr bwMode="auto">
          <a:xfrm>
            <a:off x="1631950" y="2387600"/>
            <a:ext cx="31908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051" tIns="45527" rIns="91051" bIns="45527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de-DE"/>
          </a:p>
        </p:txBody>
      </p:sp>
      <p:sp>
        <p:nvSpPr>
          <p:cNvPr id="1034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284663" y="4886325"/>
            <a:ext cx="446405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pic>
        <p:nvPicPr>
          <p:cNvPr id="1035" name="Picture 14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627313" y="1700213"/>
            <a:ext cx="1990725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1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100">
          <a:solidFill>
            <a:schemeClr val="bg1"/>
          </a:solidFill>
          <a:latin typeface="Arial" charset="0"/>
        </a:defRPr>
      </a:lvl2pPr>
      <a:lvl3pPr algn="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100">
          <a:solidFill>
            <a:schemeClr val="bg1"/>
          </a:solidFill>
          <a:latin typeface="Arial" charset="0"/>
        </a:defRPr>
      </a:lvl3pPr>
      <a:lvl4pPr algn="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100">
          <a:solidFill>
            <a:schemeClr val="bg1"/>
          </a:solidFill>
          <a:latin typeface="Arial" charset="0"/>
        </a:defRPr>
      </a:lvl4pPr>
      <a:lvl5pPr algn="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100">
          <a:solidFill>
            <a:schemeClr val="bg1"/>
          </a:solidFill>
          <a:latin typeface="Arial" charset="0"/>
        </a:defRPr>
      </a:lvl5pPr>
      <a:lvl6pPr marL="457200" algn="r" rtl="0" fontAlgn="base">
        <a:lnSpc>
          <a:spcPct val="90000"/>
        </a:lnSpc>
        <a:spcBef>
          <a:spcPct val="0"/>
        </a:spcBef>
        <a:spcAft>
          <a:spcPct val="0"/>
        </a:spcAft>
        <a:defRPr sz="3100">
          <a:solidFill>
            <a:schemeClr val="bg1"/>
          </a:solidFill>
          <a:latin typeface="Arial" charset="0"/>
        </a:defRPr>
      </a:lvl6pPr>
      <a:lvl7pPr marL="914400" algn="r" rtl="0" fontAlgn="base">
        <a:lnSpc>
          <a:spcPct val="90000"/>
        </a:lnSpc>
        <a:spcBef>
          <a:spcPct val="0"/>
        </a:spcBef>
        <a:spcAft>
          <a:spcPct val="0"/>
        </a:spcAft>
        <a:defRPr sz="3100">
          <a:solidFill>
            <a:schemeClr val="bg1"/>
          </a:solidFill>
          <a:latin typeface="Arial" charset="0"/>
        </a:defRPr>
      </a:lvl7pPr>
      <a:lvl8pPr marL="1371600" algn="r" rtl="0" fontAlgn="base">
        <a:lnSpc>
          <a:spcPct val="90000"/>
        </a:lnSpc>
        <a:spcBef>
          <a:spcPct val="0"/>
        </a:spcBef>
        <a:spcAft>
          <a:spcPct val="0"/>
        </a:spcAft>
        <a:defRPr sz="3100">
          <a:solidFill>
            <a:schemeClr val="bg1"/>
          </a:solidFill>
          <a:latin typeface="Arial" charset="0"/>
        </a:defRPr>
      </a:lvl8pPr>
      <a:lvl9pPr marL="1828800" algn="r" rtl="0" fontAlgn="base">
        <a:lnSpc>
          <a:spcPct val="90000"/>
        </a:lnSpc>
        <a:spcBef>
          <a:spcPct val="0"/>
        </a:spcBef>
        <a:spcAft>
          <a:spcPct val="0"/>
        </a:spcAft>
        <a:defRPr sz="31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3336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3336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3336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3336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3336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A_Logo_3c_2Z_200mm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30188" y="74613"/>
            <a:ext cx="9937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1163" y="6634163"/>
            <a:ext cx="657860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77" tIns="45542" rIns="91077" bIns="45542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5604" name="Rectangle 4"/>
          <p:cNvSpPr>
            <a:spLocks noChangeArrowheads="1"/>
          </p:cNvSpPr>
          <p:nvPr userDrawn="1"/>
        </p:nvSpPr>
        <p:spPr bwMode="auto">
          <a:xfrm>
            <a:off x="1666875" y="0"/>
            <a:ext cx="6503988" cy="271463"/>
          </a:xfrm>
          <a:prstGeom prst="rect">
            <a:avLst/>
          </a:prstGeom>
          <a:solidFill>
            <a:srgbClr val="E2001A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25605" name="Rectangle 5"/>
          <p:cNvSpPr>
            <a:spLocks noChangeArrowheads="1"/>
          </p:cNvSpPr>
          <p:nvPr userDrawn="1"/>
        </p:nvSpPr>
        <p:spPr bwMode="auto">
          <a:xfrm>
            <a:off x="8221663" y="0"/>
            <a:ext cx="922337" cy="271463"/>
          </a:xfrm>
          <a:prstGeom prst="rect">
            <a:avLst/>
          </a:prstGeom>
          <a:solidFill>
            <a:srgbClr val="C8C8C8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grpSp>
        <p:nvGrpSpPr>
          <p:cNvPr id="2054" name="McK Slide Elements"/>
          <p:cNvGrpSpPr>
            <a:grpSpLocks/>
          </p:cNvGrpSpPr>
          <p:nvPr userDrawn="1"/>
        </p:nvGrpSpPr>
        <p:grpSpPr bwMode="auto">
          <a:xfrm>
            <a:off x="536575" y="1143000"/>
            <a:ext cx="8443913" cy="5688013"/>
            <a:chOff x="331" y="706"/>
            <a:chExt cx="5213" cy="3511"/>
          </a:xfrm>
        </p:grpSpPr>
        <p:sp>
          <p:nvSpPr>
            <p:cNvPr id="25607" name="McK Source" hidden="1"/>
            <p:cNvSpPr txBox="1">
              <a:spLocks noChangeArrowheads="1"/>
            </p:cNvSpPr>
            <p:nvPr userDrawn="1"/>
          </p:nvSpPr>
          <p:spPr bwMode="auto">
            <a:xfrm>
              <a:off x="399" y="4105"/>
              <a:ext cx="514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 anchor="b">
              <a:spAutoFit/>
            </a:bodyPr>
            <a:lstStyle/>
            <a:p>
              <a:pPr marL="587375" indent="-587375">
                <a:tabLst>
                  <a:tab pos="544513" algn="r"/>
                </a:tabLst>
                <a:defRPr/>
              </a:pPr>
              <a:r>
                <a:rPr lang="de-DE" sz="1200">
                  <a:solidFill>
                    <a:schemeClr val="bg1"/>
                  </a:solidFill>
                </a:rPr>
                <a:t>	Quelle:	Projektgruppe 5.1, LAA Sachsen IIc</a:t>
              </a:r>
            </a:p>
          </p:txBody>
        </p:sp>
        <p:sp>
          <p:nvSpPr>
            <p:cNvPr id="25608" name="McK Measure" hidden="1"/>
            <p:cNvSpPr txBox="1">
              <a:spLocks noChangeArrowheads="1"/>
            </p:cNvSpPr>
            <p:nvPr userDrawn="1"/>
          </p:nvSpPr>
          <p:spPr bwMode="auto">
            <a:xfrm>
              <a:off x="331" y="706"/>
              <a:ext cx="5049" cy="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5112" tIns="0" rIns="95112" bIns="0">
              <a:spAutoFit/>
            </a:bodyPr>
            <a:lstStyle/>
            <a:p>
              <a:pPr defTabSz="931863">
                <a:defRPr/>
              </a:pPr>
              <a:r>
                <a:rPr lang="de-DE" sz="1600"/>
                <a:t>Unit of measure</a:t>
              </a:r>
            </a:p>
          </p:txBody>
        </p:sp>
        <p:grpSp>
          <p:nvGrpSpPr>
            <p:cNvPr id="2063" name="McK Legend Boxes" hidden="1"/>
            <p:cNvGrpSpPr>
              <a:grpSpLocks/>
            </p:cNvGrpSpPr>
            <p:nvPr userDrawn="1"/>
          </p:nvGrpSpPr>
          <p:grpSpPr bwMode="auto">
            <a:xfrm>
              <a:off x="4730" y="713"/>
              <a:ext cx="633" cy="616"/>
              <a:chOff x="4902" y="169"/>
              <a:chExt cx="633" cy="617"/>
            </a:xfrm>
          </p:grpSpPr>
          <p:sp>
            <p:nvSpPr>
              <p:cNvPr id="25610" name="Rectangle 10" hidden="1"/>
              <p:cNvSpPr>
                <a:spLocks noChangeArrowheads="1"/>
              </p:cNvSpPr>
              <p:nvPr userDrawn="1"/>
            </p:nvSpPr>
            <p:spPr bwMode="auto">
              <a:xfrm>
                <a:off x="4902" y="178"/>
                <a:ext cx="211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spAutoFit/>
              </a:bodyPr>
              <a:lstStyle/>
              <a:p>
                <a:pPr>
                  <a:defRPr/>
                </a:pPr>
                <a:endParaRPr lang="de-DE"/>
              </a:p>
            </p:txBody>
          </p:sp>
          <p:sp>
            <p:nvSpPr>
              <p:cNvPr id="25611" name="Rectangle 11" hidden="1"/>
              <p:cNvSpPr>
                <a:spLocks noChangeArrowheads="1"/>
              </p:cNvSpPr>
              <p:nvPr userDrawn="1"/>
            </p:nvSpPr>
            <p:spPr bwMode="auto">
              <a:xfrm>
                <a:off x="4902" y="340"/>
                <a:ext cx="211" cy="120"/>
              </a:xfrm>
              <a:prstGeom prst="rect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spAutoFit/>
              </a:bodyPr>
              <a:lstStyle/>
              <a:p>
                <a:pPr>
                  <a:defRPr/>
                </a:pPr>
                <a:endParaRPr lang="de-DE"/>
              </a:p>
            </p:txBody>
          </p:sp>
          <p:sp>
            <p:nvSpPr>
              <p:cNvPr id="25612" name="Rectangle 12" hidden="1"/>
              <p:cNvSpPr>
                <a:spLocks noChangeArrowheads="1"/>
              </p:cNvSpPr>
              <p:nvPr userDrawn="1"/>
            </p:nvSpPr>
            <p:spPr bwMode="auto">
              <a:xfrm>
                <a:off x="5172" y="169"/>
                <a:ext cx="363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spAutoFit/>
              </a:bodyPr>
              <a:lstStyle/>
              <a:p>
                <a:pPr defTabSz="911225" eaLnBrk="0" hangingPunct="0">
                  <a:defRPr/>
                </a:pPr>
                <a:r>
                  <a:rPr lang="en-US" sz="1400"/>
                  <a:t>Legend</a:t>
                </a:r>
              </a:p>
            </p:txBody>
          </p:sp>
          <p:sp>
            <p:nvSpPr>
              <p:cNvPr id="25613" name="Rectangle 13" hidden="1"/>
              <p:cNvSpPr>
                <a:spLocks noChangeArrowheads="1"/>
              </p:cNvSpPr>
              <p:nvPr userDrawn="1"/>
            </p:nvSpPr>
            <p:spPr bwMode="auto">
              <a:xfrm>
                <a:off x="5172" y="331"/>
                <a:ext cx="363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spAutoFit/>
              </a:bodyPr>
              <a:lstStyle/>
              <a:p>
                <a:pPr defTabSz="911225" eaLnBrk="0" hangingPunct="0">
                  <a:defRPr/>
                </a:pPr>
                <a:r>
                  <a:rPr lang="en-US" sz="1400"/>
                  <a:t>Legend</a:t>
                </a:r>
              </a:p>
            </p:txBody>
          </p:sp>
          <p:sp>
            <p:nvSpPr>
              <p:cNvPr id="25614" name="Rectangle 14" hidden="1"/>
              <p:cNvSpPr>
                <a:spLocks noChangeArrowheads="1"/>
              </p:cNvSpPr>
              <p:nvPr userDrawn="1"/>
            </p:nvSpPr>
            <p:spPr bwMode="auto">
              <a:xfrm>
                <a:off x="5172" y="493"/>
                <a:ext cx="363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spAutoFit/>
              </a:bodyPr>
              <a:lstStyle/>
              <a:p>
                <a:pPr defTabSz="911225" eaLnBrk="0" hangingPunct="0">
                  <a:defRPr/>
                </a:pPr>
                <a:r>
                  <a:rPr lang="en-US" sz="1400"/>
                  <a:t>Legend</a:t>
                </a:r>
              </a:p>
            </p:txBody>
          </p:sp>
          <p:sp>
            <p:nvSpPr>
              <p:cNvPr id="25615" name="Rectangle 15" hidden="1"/>
              <p:cNvSpPr>
                <a:spLocks noChangeArrowheads="1"/>
              </p:cNvSpPr>
              <p:nvPr userDrawn="1"/>
            </p:nvSpPr>
            <p:spPr bwMode="auto">
              <a:xfrm>
                <a:off x="4902" y="502"/>
                <a:ext cx="211" cy="120"/>
              </a:xfrm>
              <a:prstGeom prst="rect">
                <a:avLst/>
              </a:prstGeom>
              <a:solidFill>
                <a:schemeClr val="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spAutoFit/>
              </a:bodyPr>
              <a:lstStyle/>
              <a:p>
                <a:pPr>
                  <a:defRPr/>
                </a:pPr>
                <a:endParaRPr lang="de-DE"/>
              </a:p>
            </p:txBody>
          </p:sp>
          <p:sp>
            <p:nvSpPr>
              <p:cNvPr id="25616" name="Rectangle 16" hidden="1"/>
              <p:cNvSpPr>
                <a:spLocks noChangeArrowheads="1"/>
              </p:cNvSpPr>
              <p:nvPr userDrawn="1"/>
            </p:nvSpPr>
            <p:spPr bwMode="auto">
              <a:xfrm>
                <a:off x="5172" y="655"/>
                <a:ext cx="363" cy="1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spAutoFit/>
              </a:bodyPr>
              <a:lstStyle/>
              <a:p>
                <a:pPr defTabSz="911225" eaLnBrk="0" hangingPunct="0">
                  <a:defRPr/>
                </a:pPr>
                <a:r>
                  <a:rPr lang="en-US" sz="1400"/>
                  <a:t>Legend</a:t>
                </a:r>
              </a:p>
            </p:txBody>
          </p:sp>
          <p:sp>
            <p:nvSpPr>
              <p:cNvPr id="25617" name="Rectangle 17" hidden="1"/>
              <p:cNvSpPr>
                <a:spLocks noChangeArrowheads="1"/>
              </p:cNvSpPr>
              <p:nvPr userDrawn="1"/>
            </p:nvSpPr>
            <p:spPr bwMode="auto">
              <a:xfrm>
                <a:off x="4902" y="665"/>
                <a:ext cx="211" cy="116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>
                <a:spAutoFit/>
              </a:bodyPr>
              <a:lstStyle/>
              <a:p>
                <a:pPr>
                  <a:defRPr/>
                </a:pPr>
                <a:endParaRPr lang="de-DE"/>
              </a:p>
            </p:txBody>
          </p:sp>
        </p:grpSp>
        <p:sp>
          <p:nvSpPr>
            <p:cNvPr id="25618" name="McK Footnote" hidden="1"/>
            <p:cNvSpPr txBox="1">
              <a:spLocks noChangeArrowheads="1"/>
            </p:cNvSpPr>
            <p:nvPr userDrawn="1"/>
          </p:nvSpPr>
          <p:spPr bwMode="auto">
            <a:xfrm>
              <a:off x="399" y="3903"/>
              <a:ext cx="5145" cy="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0" tIns="0" rIns="0" bIns="0" anchor="b">
              <a:spAutoFit/>
            </a:bodyPr>
            <a:lstStyle/>
            <a:p>
              <a:pPr marL="587375" indent="-587375">
                <a:tabLst>
                  <a:tab pos="544513" algn="r"/>
                </a:tabLst>
                <a:defRPr/>
              </a:pPr>
              <a:r>
                <a:rPr lang="de-DE" sz="1200"/>
                <a:t>	*	Footnote</a:t>
              </a:r>
            </a:p>
          </p:txBody>
        </p:sp>
      </p:grpSp>
      <p:sp>
        <p:nvSpPr>
          <p:cNvPr id="2055" name="Rectangle 19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46113"/>
            <a:ext cx="768826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smtClean="0"/>
              <a:t>Titelmasterformat durch Klicken bearbeiten</a:t>
            </a:r>
            <a:br>
              <a:rPr lang="de-DE" smtClean="0"/>
            </a:br>
            <a:r>
              <a:rPr lang="de-DE" smtClean="0"/>
              <a:t>und bei Bedarf die zweite Zeileg nutzen</a:t>
            </a:r>
          </a:p>
        </p:txBody>
      </p:sp>
      <p:sp>
        <p:nvSpPr>
          <p:cNvPr id="2056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9588" y="1651000"/>
            <a:ext cx="7669212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2"/>
            <a:endParaRPr lang="de-DE" smtClean="0"/>
          </a:p>
          <a:p>
            <a:pPr lvl="1"/>
            <a:endParaRPr lang="de-DE" smtClean="0"/>
          </a:p>
          <a:p>
            <a:pPr lvl="0"/>
            <a:endParaRPr lang="de-DE" smtClean="0"/>
          </a:p>
        </p:txBody>
      </p:sp>
      <p:sp>
        <p:nvSpPr>
          <p:cNvPr id="25621" name="Line 21"/>
          <p:cNvSpPr>
            <a:spLocks noChangeShapeType="1"/>
          </p:cNvSpPr>
          <p:nvPr userDrawn="1"/>
        </p:nvSpPr>
        <p:spPr bwMode="auto">
          <a:xfrm>
            <a:off x="506413" y="1350963"/>
            <a:ext cx="7664450" cy="0"/>
          </a:xfrm>
          <a:prstGeom prst="line">
            <a:avLst/>
          </a:prstGeom>
          <a:noFill/>
          <a:ln w="19050">
            <a:solidFill>
              <a:srgbClr val="E2001A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/>
          </a:p>
        </p:txBody>
      </p:sp>
      <p:sp>
        <p:nvSpPr>
          <p:cNvPr id="25622" name="Rectangle 22"/>
          <p:cNvSpPr>
            <a:spLocks noChangeArrowheads="1"/>
          </p:cNvSpPr>
          <p:nvPr/>
        </p:nvSpPr>
        <p:spPr bwMode="auto">
          <a:xfrm>
            <a:off x="7777163" y="6634163"/>
            <a:ext cx="1309687" cy="16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9232" tIns="44617" rIns="89232" bIns="44617"/>
          <a:lstStyle/>
          <a:p>
            <a:pPr algn="r" defTabSz="892175" eaLnBrk="0" hangingPunct="0">
              <a:defRPr/>
            </a:pPr>
            <a:r>
              <a:rPr lang="de-DE" sz="1000"/>
              <a:t>Seite </a:t>
            </a:r>
            <a:fld id="{D959B161-40D3-4AAE-8B70-E43BCFE07B55}" type="slidenum">
              <a:rPr lang="de-DE" sz="1000"/>
              <a:pPr algn="r" defTabSz="892175" eaLnBrk="0" hangingPunct="0">
                <a:defRPr/>
              </a:pPr>
              <a:t>‹Nr.›</a:t>
            </a:fld>
            <a:endParaRPr lang="de-DE" sz="1000"/>
          </a:p>
        </p:txBody>
      </p:sp>
      <p:sp>
        <p:nvSpPr>
          <p:cNvPr id="25623" name="Line 23"/>
          <p:cNvSpPr>
            <a:spLocks noChangeShapeType="1"/>
          </p:cNvSpPr>
          <p:nvPr userDrawn="1"/>
        </p:nvSpPr>
        <p:spPr bwMode="auto">
          <a:xfrm>
            <a:off x="509588" y="6659563"/>
            <a:ext cx="7666037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defRPr/>
            </a:pPr>
            <a:endParaRPr lang="de-DE"/>
          </a:p>
        </p:txBody>
      </p:sp>
      <p:sp>
        <p:nvSpPr>
          <p:cNvPr id="25624" name="Line 24"/>
          <p:cNvSpPr>
            <a:spLocks noChangeShapeType="1"/>
          </p:cNvSpPr>
          <p:nvPr userDrawn="1"/>
        </p:nvSpPr>
        <p:spPr bwMode="auto">
          <a:xfrm>
            <a:off x="8243888" y="6661150"/>
            <a:ext cx="900112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defRPr/>
            </a:pPr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SzPct val="80000"/>
        <a:buBlip>
          <a:blip r:embed="rId14"/>
        </a:buBlip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673100" indent="-150813" algn="l" rtl="0" eaLnBrk="0" fontAlgn="base" hangingPunct="0">
        <a:spcBef>
          <a:spcPct val="20000"/>
        </a:spcBef>
        <a:spcAft>
          <a:spcPct val="0"/>
        </a:spcAft>
        <a:buClr>
          <a:srgbClr val="ADADAD"/>
        </a:buClr>
        <a:buFont typeface="Wingdings" pitchFamily="2" charset="2"/>
        <a:buChar char="§"/>
        <a:defRPr sz="1700">
          <a:solidFill>
            <a:schemeClr val="tx1"/>
          </a:solidFill>
          <a:latin typeface="+mn-lt"/>
        </a:defRPr>
      </a:lvl2pPr>
      <a:lvl3pPr marL="987425" indent="-152400" algn="l" rtl="0" eaLnBrk="0" fontAlgn="base" hangingPunct="0">
        <a:spcBef>
          <a:spcPct val="20000"/>
        </a:spcBef>
        <a:spcAft>
          <a:spcPct val="0"/>
        </a:spcAft>
        <a:buClr>
          <a:srgbClr val="ADADAD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3336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3336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3336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3336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3336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Niedersachsen-Bremen.REZ-NORD-Reha@arbeitsagentur.de" TargetMode="External"/><Relationship Id="rId2" Type="http://schemas.openxmlformats.org/officeDocument/2006/relationships/hyperlink" Target="mailto:Bayern.REZ-Bayern-Reha@arbeitsagentur.de" TargetMode="Externa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mailto:Nordrhein-Westfalen.REZ-Reha@arbeitsagentur.de" TargetMode="Externa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REZ-S&#220;DWEST-Reha@arbeitsagentur.de" TargetMode="Externa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mailto:Berlin-Brandenburg.REZ-BB-SAT-Reha@arbeitsagentur.de" TargetMode="Externa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mailto:KURSNET@arbeitsagentur.de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4663" y="5035550"/>
            <a:ext cx="4464050" cy="549275"/>
          </a:xfrm>
        </p:spPr>
        <p:txBody>
          <a:bodyPr/>
          <a:lstStyle/>
          <a:p>
            <a:pPr eaLnBrk="1" hangingPunct="1"/>
            <a:r>
              <a:rPr lang="de-DE" sz="2000" smtClean="0">
                <a:latin typeface="Tahoma" pitchFamily="34" charset="0"/>
              </a:rPr>
              <a:t>Rehaspezifische Funktionalitäten in KURSNET (Bearbeitungshilfe)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636953"/>
            <a:ext cx="7688262" cy="664797"/>
          </a:xfrm>
        </p:spPr>
        <p:txBody>
          <a:bodyPr/>
          <a:lstStyle/>
          <a:p>
            <a:pPr eaLnBrk="1" hangingPunct="1"/>
            <a:r>
              <a:rPr lang="de-DE" dirty="0" smtClean="0"/>
              <a:t>Bearbeitungshinweise Reha in KURSNET</a:t>
            </a:r>
            <a:br>
              <a:rPr lang="de-DE" dirty="0" smtClean="0"/>
            </a:br>
            <a:r>
              <a:rPr lang="de-DE" dirty="0" smtClean="0"/>
              <a:t>Zielgruppe: Bildungsanbieter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651000"/>
            <a:ext cx="7669212" cy="4117975"/>
          </a:xfrm>
        </p:spPr>
        <p:txBody>
          <a:bodyPr/>
          <a:lstStyle/>
          <a:p>
            <a:pPr eaLnBrk="1" hangingPunct="1"/>
            <a:endParaRPr lang="de-DE" dirty="0" smtClean="0"/>
          </a:p>
          <a:p>
            <a:pPr eaLnBrk="1" hangingPunct="1"/>
            <a:r>
              <a:rPr lang="de-DE" dirty="0" smtClean="0"/>
              <a:t>Allgemeine Hintergrundinformationen zum Verfahren</a:t>
            </a:r>
          </a:p>
          <a:p>
            <a:pPr eaLnBrk="1" hangingPunct="1"/>
            <a:r>
              <a:rPr lang="de-DE" dirty="0" smtClean="0"/>
              <a:t>Spezifische Formular- und Kennzeichnungsfelder </a:t>
            </a:r>
          </a:p>
          <a:p>
            <a:pPr eaLnBrk="1" hangingPunct="1"/>
            <a:r>
              <a:rPr lang="de-DE" dirty="0" err="1" smtClean="0"/>
              <a:t>Systematikzuordnung</a:t>
            </a:r>
            <a:endParaRPr lang="de-DE" dirty="0" smtClean="0"/>
          </a:p>
          <a:p>
            <a:pPr eaLnBrk="1" hangingPunct="1"/>
            <a:r>
              <a:rPr lang="de-DE" dirty="0" smtClean="0"/>
              <a:t>Eintragung von </a:t>
            </a:r>
            <a:r>
              <a:rPr lang="de-DE" dirty="0" err="1" smtClean="0"/>
              <a:t>rehaspezifischen</a:t>
            </a:r>
            <a:r>
              <a:rPr lang="de-DE" dirty="0" smtClean="0"/>
              <a:t> Abrechungsdaten</a:t>
            </a:r>
          </a:p>
          <a:p>
            <a:pPr eaLnBrk="1" hangingPunct="1"/>
            <a:r>
              <a:rPr lang="de-DE" dirty="0" smtClean="0"/>
              <a:t>Kontaktdaten der Regionalen Einkaufszentren </a:t>
            </a:r>
          </a:p>
          <a:p>
            <a:pPr eaLnBrk="1" hangingPunct="1"/>
            <a:r>
              <a:rPr lang="de-DE" dirty="0" smtClean="0"/>
              <a:t>Impressum/Kontaktdaten</a:t>
            </a:r>
          </a:p>
          <a:p>
            <a:pPr eaLnBrk="1" hangingPunct="1">
              <a:buFontTx/>
              <a:buNone/>
            </a:pPr>
            <a:endParaRPr lang="de-DE" dirty="0" smtClean="0"/>
          </a:p>
          <a:p>
            <a:pPr eaLnBrk="1" hangingPunct="1"/>
            <a:endParaRPr lang="de-DE" dirty="0" smtClean="0"/>
          </a:p>
          <a:p>
            <a:pPr eaLnBrk="1" hangingPunct="1"/>
            <a:endParaRPr lang="de-DE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Allgemeine Hintergrundinformationen zum Verfahren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651000"/>
            <a:ext cx="7669212" cy="49117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de-DE" dirty="0" smtClean="0"/>
              <a:t>Die Erfassung und Prüfung von preisverhandelten Reha-Maßnahmen wird ab dem 08.08.2008 über KURSNET durchgeführt (früher „EEPV“). </a:t>
            </a:r>
          </a:p>
          <a:p>
            <a:pPr algn="just" eaLnBrk="1" hangingPunct="1">
              <a:lnSpc>
                <a:spcPct val="80000"/>
              </a:lnSpc>
            </a:pPr>
            <a:r>
              <a:rPr lang="de-DE" dirty="0" smtClean="0"/>
              <a:t>Über den </a:t>
            </a:r>
            <a:r>
              <a:rPr lang="de-DE" dirty="0" err="1" smtClean="0"/>
              <a:t>Systematikbereich</a:t>
            </a:r>
            <a:r>
              <a:rPr lang="de-DE" dirty="0" smtClean="0"/>
              <a:t> „Berufliche Rehabilitation“ werden nur noch Maßnahmen erfasst, die für Teilnehmer der beruflichen Rehabilitation angeboten werden und mit einem Regionalen Einkaufszentrum (REZ) der Bundesagentur für Arbeit oder einem anderen Reha-Träger preisverhandelt und vertraglich vereinbart sind (      Angabe des Reha-Trägers in KURSNET erforderlich).</a:t>
            </a:r>
          </a:p>
          <a:p>
            <a:pPr algn="just" eaLnBrk="1" hangingPunct="1">
              <a:lnSpc>
                <a:spcPct val="80000"/>
              </a:lnSpc>
            </a:pPr>
            <a:r>
              <a:rPr lang="de-DE" dirty="0" smtClean="0"/>
              <a:t>Bei preisverhandelten Maßnahmen mit der Bundesagentur für Arbeit als einem/dem Reha-Träger werden u.a. zusätzliche Daten wie Integrationsziel, Kategorie, Berufsfeld erfragt. </a:t>
            </a:r>
          </a:p>
          <a:p>
            <a:pPr algn="just" eaLnBrk="1" hangingPunct="1">
              <a:lnSpc>
                <a:spcPct val="80000"/>
              </a:lnSpc>
            </a:pPr>
            <a:r>
              <a:rPr lang="de-DE" dirty="0" smtClean="0"/>
              <a:t>Die Maßnahmen werden dem zuständigen REZ für die Preisverhandlungen zugeordnet (s. Seiten 22-26).</a:t>
            </a:r>
          </a:p>
          <a:p>
            <a:pPr algn="just" eaLnBrk="1" hangingPunct="1">
              <a:lnSpc>
                <a:spcPct val="80000"/>
              </a:lnSpc>
            </a:pPr>
            <a:r>
              <a:rPr lang="de-DE" dirty="0" err="1" smtClean="0"/>
              <a:t>Rehaspezifische</a:t>
            </a:r>
            <a:r>
              <a:rPr lang="de-DE" dirty="0" smtClean="0"/>
              <a:t> Abrechungsdaten (Teilnehmerkostensätze, Internatskosten etc.), die mit den REZ vertraglich vereinbart werden, sind entsprechend zu ergänzen. </a:t>
            </a:r>
            <a:endParaRPr lang="de-DE" sz="1200" dirty="0" smtClean="0">
              <a:latin typeface="Tahoma" pitchFamily="34" charset="0"/>
            </a:endParaRPr>
          </a:p>
        </p:txBody>
      </p:sp>
      <p:sp>
        <p:nvSpPr>
          <p:cNvPr id="5124" name="AutoShape 4"/>
          <p:cNvSpPr>
            <a:spLocks noChangeArrowheads="1"/>
          </p:cNvSpPr>
          <p:nvPr/>
        </p:nvSpPr>
        <p:spPr bwMode="auto">
          <a:xfrm>
            <a:off x="1547813" y="3789363"/>
            <a:ext cx="255587" cy="255587"/>
          </a:xfrm>
          <a:custGeom>
            <a:avLst/>
            <a:gdLst>
              <a:gd name="T0" fmla="*/ 211701784 w 21600"/>
              <a:gd name="T1" fmla="*/ 0 h 21600"/>
              <a:gd name="T2" fmla="*/ 52929564 w 21600"/>
              <a:gd name="T3" fmla="*/ 211721663 h 21600"/>
              <a:gd name="T4" fmla="*/ 211701784 w 21600"/>
              <a:gd name="T5" fmla="*/ 105860831 h 21600"/>
              <a:gd name="T6" fmla="*/ 476371398 w 21600"/>
              <a:gd name="T7" fmla="*/ 211721663 h 21600"/>
              <a:gd name="T8" fmla="*/ 370512129 w 21600"/>
              <a:gd name="T9" fmla="*/ 317580837 h 21600"/>
              <a:gd name="T10" fmla="*/ 264651250 w 21600"/>
              <a:gd name="T11" fmla="*/ 211721663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800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84784"/>
            <a:ext cx="6677025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Kennzeichnung des Bildungsangebotes mit Reha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509588" y="1651000"/>
            <a:ext cx="7669212" cy="701675"/>
          </a:xfrm>
        </p:spPr>
        <p:txBody>
          <a:bodyPr/>
          <a:lstStyle/>
          <a:p>
            <a:pPr eaLnBrk="1" hangingPunct="1"/>
            <a:endParaRPr lang="de-DE" smtClean="0"/>
          </a:p>
          <a:p>
            <a:pPr eaLnBrk="1" hangingPunct="1"/>
            <a:endParaRPr lang="de-DE" smtClean="0"/>
          </a:p>
        </p:txBody>
      </p:sp>
      <p:sp>
        <p:nvSpPr>
          <p:cNvPr id="6149" name="Text Box 6"/>
          <p:cNvSpPr txBox="1">
            <a:spLocks noChangeArrowheads="1"/>
          </p:cNvSpPr>
          <p:nvPr/>
        </p:nvSpPr>
        <p:spPr bwMode="auto">
          <a:xfrm>
            <a:off x="179512" y="5085184"/>
            <a:ext cx="2303462" cy="4064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dirty="0">
                <a:latin typeface="Tahoma" pitchFamily="34" charset="0"/>
              </a:rPr>
              <a:t>Auswahl und Kennzeichnung einer </a:t>
            </a:r>
            <a:r>
              <a:rPr lang="de-DE" sz="1000" dirty="0" smtClean="0">
                <a:latin typeface="Tahoma" pitchFamily="34" charset="0"/>
              </a:rPr>
              <a:t>Schulart (R)</a:t>
            </a:r>
            <a:endParaRPr lang="de-DE" sz="1000" dirty="0">
              <a:latin typeface="Tahoma" pitchFamily="34" charset="0"/>
            </a:endParaRPr>
          </a:p>
        </p:txBody>
      </p:sp>
      <p:sp>
        <p:nvSpPr>
          <p:cNvPr id="6150" name="Line 7"/>
          <p:cNvSpPr>
            <a:spLocks noChangeShapeType="1"/>
          </p:cNvSpPr>
          <p:nvPr/>
        </p:nvSpPr>
        <p:spPr bwMode="auto">
          <a:xfrm flipH="1" flipV="1">
            <a:off x="1547663" y="4653135"/>
            <a:ext cx="1008111" cy="28803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de-DE"/>
          </a:p>
        </p:txBody>
      </p:sp>
      <p:sp>
        <p:nvSpPr>
          <p:cNvPr id="6151" name="AutoShape 8"/>
          <p:cNvSpPr>
            <a:spLocks/>
          </p:cNvSpPr>
          <p:nvPr/>
        </p:nvSpPr>
        <p:spPr bwMode="auto">
          <a:xfrm>
            <a:off x="2627784" y="4869160"/>
            <a:ext cx="287337" cy="647700"/>
          </a:xfrm>
          <a:prstGeom prst="leftBrace">
            <a:avLst>
              <a:gd name="adj1" fmla="val 18785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6152" name="Text Box 10"/>
          <p:cNvSpPr txBox="1">
            <a:spLocks noChangeArrowheads="1"/>
          </p:cNvSpPr>
          <p:nvPr/>
        </p:nvSpPr>
        <p:spPr bwMode="auto">
          <a:xfrm>
            <a:off x="1187624" y="4509120"/>
            <a:ext cx="3603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b="1" dirty="0">
                <a:latin typeface="Tahoma" pitchFamily="34" charset="0"/>
              </a:rPr>
              <a:t>1</a:t>
            </a:r>
          </a:p>
        </p:txBody>
      </p:sp>
      <p:sp>
        <p:nvSpPr>
          <p:cNvPr id="6153" name="Oval 11"/>
          <p:cNvSpPr>
            <a:spLocks noChangeArrowheads="1"/>
          </p:cNvSpPr>
          <p:nvPr/>
        </p:nvSpPr>
        <p:spPr bwMode="auto">
          <a:xfrm>
            <a:off x="1187624" y="4509120"/>
            <a:ext cx="288925" cy="286767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6154" name="Text Box 12"/>
          <p:cNvSpPr txBox="1">
            <a:spLocks noChangeArrowheads="1"/>
          </p:cNvSpPr>
          <p:nvPr/>
        </p:nvSpPr>
        <p:spPr bwMode="auto">
          <a:xfrm>
            <a:off x="7884368" y="5373216"/>
            <a:ext cx="3603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b="1" dirty="0">
                <a:latin typeface="Tahoma" pitchFamily="34" charset="0"/>
              </a:rPr>
              <a:t>2</a:t>
            </a:r>
          </a:p>
        </p:txBody>
      </p:sp>
      <p:sp>
        <p:nvSpPr>
          <p:cNvPr id="6155" name="Oval 13"/>
          <p:cNvSpPr>
            <a:spLocks noChangeArrowheads="1"/>
          </p:cNvSpPr>
          <p:nvPr/>
        </p:nvSpPr>
        <p:spPr bwMode="auto">
          <a:xfrm>
            <a:off x="7884368" y="5373216"/>
            <a:ext cx="288925" cy="287338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6156" name="Text Box 14"/>
          <p:cNvSpPr txBox="1">
            <a:spLocks noChangeArrowheads="1"/>
          </p:cNvSpPr>
          <p:nvPr/>
        </p:nvSpPr>
        <p:spPr bwMode="auto">
          <a:xfrm>
            <a:off x="7058372" y="6021288"/>
            <a:ext cx="2016125" cy="2540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dirty="0">
                <a:latin typeface="Tahoma" pitchFamily="34" charset="0"/>
              </a:rPr>
              <a:t>Auswahl eines Reha-Trägers</a:t>
            </a:r>
          </a:p>
        </p:txBody>
      </p:sp>
      <p:sp>
        <p:nvSpPr>
          <p:cNvPr id="6157" name="AutoShape 16"/>
          <p:cNvSpPr>
            <a:spLocks/>
          </p:cNvSpPr>
          <p:nvPr/>
        </p:nvSpPr>
        <p:spPr bwMode="auto">
          <a:xfrm flipH="1">
            <a:off x="6804248" y="5805264"/>
            <a:ext cx="215900" cy="647700"/>
          </a:xfrm>
          <a:prstGeom prst="leftBrace">
            <a:avLst>
              <a:gd name="adj1" fmla="val 25000"/>
              <a:gd name="adj2" fmla="val 50139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6158" name="Line 17"/>
          <p:cNvSpPr>
            <a:spLocks noChangeShapeType="1"/>
          </p:cNvSpPr>
          <p:nvPr/>
        </p:nvSpPr>
        <p:spPr bwMode="auto">
          <a:xfrm flipV="1">
            <a:off x="7020272" y="5589240"/>
            <a:ext cx="720973" cy="21602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8218314" cy="312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Auswahl Integrationsziel und Kategorie</a:t>
            </a:r>
          </a:p>
        </p:txBody>
      </p:sp>
      <p:sp>
        <p:nvSpPr>
          <p:cNvPr id="7172" name="Line 6"/>
          <p:cNvSpPr>
            <a:spLocks noChangeShapeType="1"/>
          </p:cNvSpPr>
          <p:nvPr/>
        </p:nvSpPr>
        <p:spPr bwMode="auto">
          <a:xfrm rot="-60000">
            <a:off x="1225759" y="2651992"/>
            <a:ext cx="1728192" cy="1905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7173" name="Text Box 7"/>
          <p:cNvSpPr txBox="1">
            <a:spLocks noChangeArrowheads="1"/>
          </p:cNvSpPr>
          <p:nvPr/>
        </p:nvSpPr>
        <p:spPr bwMode="auto">
          <a:xfrm>
            <a:off x="5436096" y="1484784"/>
            <a:ext cx="2303462" cy="4064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dirty="0">
                <a:latin typeface="Tahoma" pitchFamily="34" charset="0"/>
              </a:rPr>
              <a:t>Bestätigung der getroffenen Auswahl des Reha-Trägers</a:t>
            </a:r>
          </a:p>
        </p:txBody>
      </p:sp>
      <p:sp>
        <p:nvSpPr>
          <p:cNvPr id="7174" name="Line 8"/>
          <p:cNvSpPr>
            <a:spLocks noChangeShapeType="1"/>
          </p:cNvSpPr>
          <p:nvPr/>
        </p:nvSpPr>
        <p:spPr bwMode="auto">
          <a:xfrm flipH="1">
            <a:off x="2771800" y="1700808"/>
            <a:ext cx="2664296" cy="72084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de-DE"/>
          </a:p>
        </p:txBody>
      </p:sp>
      <p:pic>
        <p:nvPicPr>
          <p:cNvPr id="7175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213" y="4581525"/>
            <a:ext cx="474345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6" name="Text Box 10"/>
          <p:cNvSpPr txBox="1">
            <a:spLocks noChangeArrowheads="1"/>
          </p:cNvSpPr>
          <p:nvPr/>
        </p:nvSpPr>
        <p:spPr bwMode="auto">
          <a:xfrm>
            <a:off x="6084888" y="4581525"/>
            <a:ext cx="2303462" cy="4064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dirty="0">
                <a:latin typeface="Tahoma" pitchFamily="34" charset="0"/>
              </a:rPr>
              <a:t>Auswahl eines der beiden Integrationsziele</a:t>
            </a:r>
          </a:p>
        </p:txBody>
      </p:sp>
      <p:sp>
        <p:nvSpPr>
          <p:cNvPr id="7177" name="Line 11"/>
          <p:cNvSpPr>
            <a:spLocks noChangeShapeType="1"/>
          </p:cNvSpPr>
          <p:nvPr/>
        </p:nvSpPr>
        <p:spPr bwMode="auto">
          <a:xfrm flipV="1">
            <a:off x="7884368" y="3284984"/>
            <a:ext cx="0" cy="129629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7178" name="Line 12"/>
          <p:cNvSpPr>
            <a:spLocks noChangeShapeType="1"/>
          </p:cNvSpPr>
          <p:nvPr/>
        </p:nvSpPr>
        <p:spPr bwMode="auto">
          <a:xfrm flipH="1">
            <a:off x="6300192" y="3284984"/>
            <a:ext cx="158417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de-DE"/>
          </a:p>
        </p:txBody>
      </p:sp>
      <p:sp>
        <p:nvSpPr>
          <p:cNvPr id="7179" name="Line 13"/>
          <p:cNvSpPr>
            <a:spLocks noChangeShapeType="1"/>
          </p:cNvSpPr>
          <p:nvPr/>
        </p:nvSpPr>
        <p:spPr bwMode="auto">
          <a:xfrm flipH="1">
            <a:off x="5508625" y="4797425"/>
            <a:ext cx="5762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de-DE"/>
          </a:p>
        </p:txBody>
      </p:sp>
      <p:sp>
        <p:nvSpPr>
          <p:cNvPr id="7180" name="Text Box 14"/>
          <p:cNvSpPr txBox="1">
            <a:spLocks noChangeArrowheads="1"/>
          </p:cNvSpPr>
          <p:nvPr/>
        </p:nvSpPr>
        <p:spPr bwMode="auto">
          <a:xfrm>
            <a:off x="6084888" y="5373688"/>
            <a:ext cx="2303462" cy="2540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>
                <a:latin typeface="Tahoma" pitchFamily="34" charset="0"/>
              </a:rPr>
              <a:t>Auswahl einer der 5 Kategorien</a:t>
            </a:r>
          </a:p>
        </p:txBody>
      </p:sp>
      <p:sp>
        <p:nvSpPr>
          <p:cNvPr id="7181" name="Line 15"/>
          <p:cNvSpPr>
            <a:spLocks noChangeShapeType="1"/>
          </p:cNvSpPr>
          <p:nvPr/>
        </p:nvSpPr>
        <p:spPr bwMode="auto">
          <a:xfrm>
            <a:off x="8388350" y="5516563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7182" name="Line 16"/>
          <p:cNvSpPr>
            <a:spLocks noChangeShapeType="1"/>
          </p:cNvSpPr>
          <p:nvPr/>
        </p:nvSpPr>
        <p:spPr bwMode="auto">
          <a:xfrm flipV="1">
            <a:off x="8675688" y="3573015"/>
            <a:ext cx="768" cy="194354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7183" name="Line 17"/>
          <p:cNvSpPr>
            <a:spLocks noChangeShapeType="1"/>
          </p:cNvSpPr>
          <p:nvPr/>
        </p:nvSpPr>
        <p:spPr bwMode="auto">
          <a:xfrm flipH="1">
            <a:off x="6372200" y="3573016"/>
            <a:ext cx="230306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de-DE"/>
          </a:p>
        </p:txBody>
      </p:sp>
      <p:pic>
        <p:nvPicPr>
          <p:cNvPr id="7184" name="Picture 1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5229225"/>
            <a:ext cx="474345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5" name="Line 19"/>
          <p:cNvSpPr>
            <a:spLocks noChangeShapeType="1"/>
          </p:cNvSpPr>
          <p:nvPr/>
        </p:nvSpPr>
        <p:spPr bwMode="auto">
          <a:xfrm flipH="1">
            <a:off x="5508625" y="5516563"/>
            <a:ext cx="5762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de-DE"/>
          </a:p>
        </p:txBody>
      </p:sp>
      <p:sp>
        <p:nvSpPr>
          <p:cNvPr id="7186" name="Oval 20"/>
          <p:cNvSpPr>
            <a:spLocks noChangeArrowheads="1"/>
          </p:cNvSpPr>
          <p:nvPr/>
        </p:nvSpPr>
        <p:spPr bwMode="auto">
          <a:xfrm>
            <a:off x="323850" y="4652963"/>
            <a:ext cx="288925" cy="287337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7187" name="Oval 21"/>
          <p:cNvSpPr>
            <a:spLocks noChangeArrowheads="1"/>
          </p:cNvSpPr>
          <p:nvPr/>
        </p:nvSpPr>
        <p:spPr bwMode="auto">
          <a:xfrm>
            <a:off x="323850" y="5445125"/>
            <a:ext cx="288925" cy="287338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7188" name="Oval 22"/>
          <p:cNvSpPr>
            <a:spLocks noChangeArrowheads="1"/>
          </p:cNvSpPr>
          <p:nvPr/>
        </p:nvSpPr>
        <p:spPr bwMode="auto">
          <a:xfrm>
            <a:off x="6156176" y="4149080"/>
            <a:ext cx="288925" cy="287337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7189" name="Text Box 23"/>
          <p:cNvSpPr txBox="1">
            <a:spLocks noChangeArrowheads="1"/>
          </p:cNvSpPr>
          <p:nvPr/>
        </p:nvSpPr>
        <p:spPr bwMode="auto">
          <a:xfrm>
            <a:off x="323850" y="4652963"/>
            <a:ext cx="3603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b="1">
                <a:latin typeface="Tahoma" pitchFamily="34" charset="0"/>
              </a:rPr>
              <a:t>3</a:t>
            </a:r>
          </a:p>
        </p:txBody>
      </p:sp>
      <p:sp>
        <p:nvSpPr>
          <p:cNvPr id="7190" name="Text Box 24"/>
          <p:cNvSpPr txBox="1">
            <a:spLocks noChangeArrowheads="1"/>
          </p:cNvSpPr>
          <p:nvPr/>
        </p:nvSpPr>
        <p:spPr bwMode="auto">
          <a:xfrm>
            <a:off x="323850" y="5445125"/>
            <a:ext cx="3603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b="1">
                <a:latin typeface="Tahoma" pitchFamily="34" charset="0"/>
              </a:rPr>
              <a:t>4</a:t>
            </a:r>
          </a:p>
        </p:txBody>
      </p:sp>
      <p:sp>
        <p:nvSpPr>
          <p:cNvPr id="7191" name="Text Box 25"/>
          <p:cNvSpPr txBox="1">
            <a:spLocks noChangeArrowheads="1"/>
          </p:cNvSpPr>
          <p:nvPr/>
        </p:nvSpPr>
        <p:spPr bwMode="auto">
          <a:xfrm>
            <a:off x="6156176" y="4149080"/>
            <a:ext cx="3603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400" b="1" dirty="0">
                <a:latin typeface="Tahoma" pitchFamily="34" charset="0"/>
              </a:rPr>
              <a:t>5</a:t>
            </a: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2267744" y="4710916"/>
            <a:ext cx="230346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de-DE" sz="1000" dirty="0" smtClean="0">
                <a:latin typeface="Arial" pitchFamily="34" charset="0"/>
                <a:cs typeface="Arial" pitchFamily="34" charset="0"/>
              </a:rPr>
              <a:t>(=Ersteingliederung)</a:t>
            </a:r>
          </a:p>
          <a:p>
            <a:pPr>
              <a:spcBef>
                <a:spcPts val="0"/>
              </a:spcBef>
            </a:pPr>
            <a:r>
              <a:rPr lang="de-DE" sz="1000" dirty="0" smtClean="0">
                <a:latin typeface="Arial" pitchFamily="34" charset="0"/>
                <a:cs typeface="Arial" pitchFamily="34" charset="0"/>
              </a:rPr>
              <a:t>(=Wiedereingliederung</a:t>
            </a:r>
            <a:r>
              <a:rPr lang="de-DE" sz="1000" dirty="0" smtClean="0">
                <a:latin typeface="Tahoma" pitchFamily="34" charset="0"/>
              </a:rPr>
              <a:t>)</a:t>
            </a:r>
            <a:endParaRPr lang="de-DE" sz="1000" dirty="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Zuordnung der Berufsfelder zum Integrationsziel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651000"/>
            <a:ext cx="8383587" cy="4081117"/>
          </a:xfrm>
        </p:spPr>
        <p:txBody>
          <a:bodyPr/>
          <a:lstStyle/>
          <a:p>
            <a:pPr algn="just" eaLnBrk="1" hangingPunct="1"/>
            <a:r>
              <a:rPr lang="de-DE" dirty="0" smtClean="0"/>
              <a:t>Berufsfelder werden in „KURSNET– Finden“ den Kunden angezeigt</a:t>
            </a:r>
          </a:p>
          <a:p>
            <a:pPr algn="just" eaLnBrk="1" hangingPunct="1"/>
            <a:r>
              <a:rPr lang="de-DE" dirty="0" smtClean="0"/>
              <a:t>Differenzierung der Berufsfelder je Integrationsziel </a:t>
            </a:r>
          </a:p>
          <a:p>
            <a:pPr lvl="1" algn="just" eaLnBrk="1" hangingPunct="1"/>
            <a:r>
              <a:rPr lang="de-DE" dirty="0" smtClean="0"/>
              <a:t>berufliche Ausbildung (=Ersteingliederung)  14 Berufsfelder</a:t>
            </a:r>
          </a:p>
          <a:p>
            <a:pPr lvl="1" algn="just" eaLnBrk="1" hangingPunct="1"/>
            <a:r>
              <a:rPr lang="de-DE" dirty="0" smtClean="0"/>
              <a:t>berufliche Weiterbildung (=Wiedereingliederung) 10 Berufsfelder</a:t>
            </a:r>
          </a:p>
          <a:p>
            <a:pPr algn="just" eaLnBrk="1" hangingPunct="1"/>
            <a:r>
              <a:rPr lang="de-DE" dirty="0" smtClean="0"/>
              <a:t>Mehrfachzuweisung von Berufsfeldern bei den Kategorien</a:t>
            </a:r>
          </a:p>
          <a:p>
            <a:pPr lvl="1" algn="just" eaLnBrk="1" hangingPunct="1"/>
            <a:r>
              <a:rPr lang="de-DE" dirty="0" smtClean="0"/>
              <a:t>A   Eignungsabklärung/Arbeitserprobung</a:t>
            </a:r>
          </a:p>
          <a:p>
            <a:pPr lvl="1" algn="just" eaLnBrk="1" hangingPunct="1"/>
            <a:r>
              <a:rPr lang="de-DE" dirty="0" smtClean="0"/>
              <a:t>B   RVL und andere vorbereitende Maßnahmen</a:t>
            </a:r>
          </a:p>
          <a:p>
            <a:pPr algn="just" eaLnBrk="1" hangingPunct="1"/>
            <a:r>
              <a:rPr lang="de-DE" dirty="0" smtClean="0"/>
              <a:t>Einzelzuweisung von Berufsfeldern bei den Kategorien 		</a:t>
            </a:r>
          </a:p>
          <a:p>
            <a:pPr lvl="1" algn="just" eaLnBrk="1" hangingPunct="1"/>
            <a:r>
              <a:rPr lang="de-DE" dirty="0" smtClean="0"/>
              <a:t>C   Maßnahmen der Aus-/Weiterbildung mit anerkannten staatl. Abschlüssen</a:t>
            </a:r>
          </a:p>
          <a:p>
            <a:pPr lvl="1" algn="just" eaLnBrk="1" hangingPunct="1"/>
            <a:r>
              <a:rPr lang="de-DE" dirty="0" smtClean="0"/>
              <a:t>D   Sonstige Maßnahmen (z.B. mit Zertifikatabschluss)</a:t>
            </a:r>
          </a:p>
          <a:p>
            <a:pPr lvl="1" algn="just" eaLnBrk="1" hangingPunct="1"/>
            <a:r>
              <a:rPr lang="de-DE" dirty="0" smtClean="0"/>
              <a:t>E   Einzelmaßnahme </a:t>
            </a:r>
          </a:p>
          <a:p>
            <a:pPr lvl="1" eaLnBrk="1" hangingPunct="1"/>
            <a:endParaRPr lang="de-DE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Zuordnung der Berufsfelder zum Integrationsziel </a:t>
            </a:r>
          </a:p>
        </p:txBody>
      </p:sp>
      <p:pic>
        <p:nvPicPr>
          <p:cNvPr id="921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204864"/>
            <a:ext cx="3543300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 Box 7"/>
          <p:cNvSpPr txBox="1">
            <a:spLocks noChangeArrowheads="1"/>
          </p:cNvSpPr>
          <p:nvPr/>
        </p:nvSpPr>
        <p:spPr bwMode="auto">
          <a:xfrm>
            <a:off x="971550" y="1557338"/>
            <a:ext cx="3024386" cy="40011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dirty="0" err="1">
                <a:latin typeface="Tahoma" pitchFamily="34" charset="0"/>
              </a:rPr>
              <a:t>Berufsfelderauswahl</a:t>
            </a:r>
            <a:r>
              <a:rPr lang="de-DE" sz="1000" dirty="0">
                <a:latin typeface="Tahoma" pitchFamily="34" charset="0"/>
              </a:rPr>
              <a:t> bei Integrationsziel „berufliche Ausbildung</a:t>
            </a:r>
            <a:r>
              <a:rPr lang="de-DE" sz="1000" dirty="0" smtClean="0">
                <a:latin typeface="Tahoma" pitchFamily="34" charset="0"/>
              </a:rPr>
              <a:t>“ (=Ersteingliederung)</a:t>
            </a:r>
            <a:endParaRPr lang="de-DE" sz="1000" dirty="0">
              <a:latin typeface="Tahoma" pitchFamily="34" charset="0"/>
            </a:endParaRPr>
          </a:p>
        </p:txBody>
      </p:sp>
      <p:sp>
        <p:nvSpPr>
          <p:cNvPr id="9221" name="Text Box 8"/>
          <p:cNvSpPr txBox="1">
            <a:spLocks noChangeArrowheads="1"/>
          </p:cNvSpPr>
          <p:nvPr/>
        </p:nvSpPr>
        <p:spPr bwMode="auto">
          <a:xfrm>
            <a:off x="4572000" y="1557338"/>
            <a:ext cx="3167583" cy="40011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dirty="0" err="1">
                <a:latin typeface="Tahoma" pitchFamily="34" charset="0"/>
              </a:rPr>
              <a:t>Berufsfelderauswahl</a:t>
            </a:r>
            <a:r>
              <a:rPr lang="de-DE" sz="1000" dirty="0">
                <a:latin typeface="Tahoma" pitchFamily="34" charset="0"/>
              </a:rPr>
              <a:t> bei Integrationsziel „berufliche Weiterbildung</a:t>
            </a:r>
            <a:r>
              <a:rPr lang="de-DE" sz="1000" dirty="0" smtClean="0">
                <a:latin typeface="Tahoma" pitchFamily="34" charset="0"/>
              </a:rPr>
              <a:t>“ (=Wiedereingliederung)</a:t>
            </a:r>
            <a:endParaRPr lang="de-DE" sz="1000" dirty="0">
              <a:latin typeface="Tahoma" pitchFamily="34" charset="0"/>
            </a:endParaRPr>
          </a:p>
        </p:txBody>
      </p:sp>
      <p:pic>
        <p:nvPicPr>
          <p:cNvPr id="9222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2205038"/>
            <a:ext cx="4048125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3" name="Text Box 12"/>
          <p:cNvSpPr txBox="1">
            <a:spLocks noChangeArrowheads="1"/>
          </p:cNvSpPr>
          <p:nvPr/>
        </p:nvSpPr>
        <p:spPr bwMode="auto">
          <a:xfrm>
            <a:off x="684213" y="5445125"/>
            <a:ext cx="7561262" cy="4064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dirty="0">
                <a:latin typeface="Tahoma" pitchFamily="34" charset="0"/>
              </a:rPr>
              <a:t>Bei den Kategorien </a:t>
            </a:r>
            <a:r>
              <a:rPr lang="de-DE" sz="1000" b="1" dirty="0">
                <a:latin typeface="Tahoma" pitchFamily="34" charset="0"/>
              </a:rPr>
              <a:t>C</a:t>
            </a:r>
            <a:r>
              <a:rPr lang="de-DE" sz="1000" dirty="0">
                <a:latin typeface="Tahoma" pitchFamily="34" charset="0"/>
              </a:rPr>
              <a:t> - Maßnahmen der Aus-/Weiterbildung mit anerkannten </a:t>
            </a:r>
            <a:r>
              <a:rPr lang="de-DE" sz="1000" dirty="0" smtClean="0">
                <a:latin typeface="Tahoma" pitchFamily="34" charset="0"/>
              </a:rPr>
              <a:t>staatl</a:t>
            </a:r>
            <a:r>
              <a:rPr lang="de-DE" sz="1000" dirty="0">
                <a:latin typeface="Tahoma" pitchFamily="34" charset="0"/>
              </a:rPr>
              <a:t>. Abschlüssen, </a:t>
            </a:r>
            <a:r>
              <a:rPr lang="de-DE" sz="1000" b="1" dirty="0">
                <a:latin typeface="Tahoma" pitchFamily="34" charset="0"/>
              </a:rPr>
              <a:t>D</a:t>
            </a:r>
            <a:r>
              <a:rPr lang="de-DE" sz="1000" dirty="0">
                <a:latin typeface="Tahoma" pitchFamily="34" charset="0"/>
              </a:rPr>
              <a:t> - Sonstige Maßnahmen (z.B. mit </a:t>
            </a:r>
            <a:r>
              <a:rPr lang="de-DE" sz="1000" dirty="0" smtClean="0">
                <a:latin typeface="Tahoma" pitchFamily="34" charset="0"/>
              </a:rPr>
              <a:t>Zertifikatabschluss</a:t>
            </a:r>
            <a:r>
              <a:rPr lang="de-DE" sz="1000" dirty="0">
                <a:latin typeface="Tahoma" pitchFamily="34" charset="0"/>
              </a:rPr>
              <a:t>) und </a:t>
            </a:r>
            <a:r>
              <a:rPr lang="de-DE" sz="1000" b="1" dirty="0">
                <a:latin typeface="Tahoma" pitchFamily="34" charset="0"/>
              </a:rPr>
              <a:t>E</a:t>
            </a:r>
            <a:r>
              <a:rPr lang="de-DE" sz="1000" dirty="0">
                <a:latin typeface="Tahoma" pitchFamily="34" charset="0"/>
              </a:rPr>
              <a:t> - Einzelmaßnahme ist nur eine </a:t>
            </a:r>
            <a:r>
              <a:rPr lang="de-DE" sz="1000" b="1" dirty="0">
                <a:latin typeface="Tahoma" pitchFamily="34" charset="0"/>
              </a:rPr>
              <a:t>Einzelzuordnung</a:t>
            </a:r>
            <a:r>
              <a:rPr lang="de-DE" sz="1000" dirty="0">
                <a:latin typeface="Tahoma" pitchFamily="34" charset="0"/>
              </a:rPr>
              <a:t> möglich (Radio-Button).  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2547764" y="2530996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(C1)</a:t>
            </a:r>
            <a:endParaRPr lang="de-DE" sz="900" dirty="0"/>
          </a:p>
        </p:txBody>
      </p:sp>
      <p:sp>
        <p:nvSpPr>
          <p:cNvPr id="9" name="Textfeld 8"/>
          <p:cNvSpPr txBox="1"/>
          <p:nvPr/>
        </p:nvSpPr>
        <p:spPr>
          <a:xfrm>
            <a:off x="1845221" y="2689870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(C2)</a:t>
            </a:r>
            <a:endParaRPr lang="de-DE" sz="900" dirty="0"/>
          </a:p>
        </p:txBody>
      </p:sp>
      <p:sp>
        <p:nvSpPr>
          <p:cNvPr id="11" name="Textfeld 10"/>
          <p:cNvSpPr txBox="1"/>
          <p:nvPr/>
        </p:nvSpPr>
        <p:spPr>
          <a:xfrm>
            <a:off x="1921141" y="2838128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(C3)</a:t>
            </a:r>
            <a:endParaRPr lang="de-DE" sz="900" dirty="0"/>
          </a:p>
        </p:txBody>
      </p:sp>
      <p:sp>
        <p:nvSpPr>
          <p:cNvPr id="12" name="Textfeld 11"/>
          <p:cNvSpPr txBox="1"/>
          <p:nvPr/>
        </p:nvSpPr>
        <p:spPr>
          <a:xfrm>
            <a:off x="1769021" y="2994670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(C4)</a:t>
            </a:r>
            <a:endParaRPr lang="de-DE" sz="900" dirty="0"/>
          </a:p>
        </p:txBody>
      </p:sp>
      <p:sp>
        <p:nvSpPr>
          <p:cNvPr id="13" name="Textfeld 12"/>
          <p:cNvSpPr txBox="1"/>
          <p:nvPr/>
        </p:nvSpPr>
        <p:spPr>
          <a:xfrm>
            <a:off x="1769021" y="3147070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(C5)</a:t>
            </a:r>
            <a:endParaRPr lang="de-DE" sz="900" dirty="0"/>
          </a:p>
        </p:txBody>
      </p:sp>
      <p:sp>
        <p:nvSpPr>
          <p:cNvPr id="14" name="Textfeld 13"/>
          <p:cNvSpPr txBox="1"/>
          <p:nvPr/>
        </p:nvSpPr>
        <p:spPr>
          <a:xfrm>
            <a:off x="2660551" y="3299470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(C6)</a:t>
            </a:r>
            <a:endParaRPr lang="de-DE" sz="900" dirty="0"/>
          </a:p>
        </p:txBody>
      </p:sp>
      <p:sp>
        <p:nvSpPr>
          <p:cNvPr id="15" name="Textfeld 14"/>
          <p:cNvSpPr txBox="1"/>
          <p:nvPr/>
        </p:nvSpPr>
        <p:spPr>
          <a:xfrm>
            <a:off x="2664371" y="3442345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(C7)</a:t>
            </a:r>
            <a:endParaRPr lang="de-DE" sz="900" dirty="0"/>
          </a:p>
        </p:txBody>
      </p:sp>
      <p:sp>
        <p:nvSpPr>
          <p:cNvPr id="16" name="Textfeld 15"/>
          <p:cNvSpPr txBox="1"/>
          <p:nvPr/>
        </p:nvSpPr>
        <p:spPr>
          <a:xfrm>
            <a:off x="1845221" y="3594745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(C8)</a:t>
            </a:r>
            <a:endParaRPr lang="de-DE" sz="900" dirty="0"/>
          </a:p>
        </p:txBody>
      </p:sp>
      <p:sp>
        <p:nvSpPr>
          <p:cNvPr id="17" name="Textfeld 16"/>
          <p:cNvSpPr txBox="1"/>
          <p:nvPr/>
        </p:nvSpPr>
        <p:spPr>
          <a:xfrm>
            <a:off x="2902496" y="3747145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(C9)</a:t>
            </a:r>
            <a:endParaRPr lang="de-DE" sz="900" dirty="0"/>
          </a:p>
        </p:txBody>
      </p:sp>
      <p:sp>
        <p:nvSpPr>
          <p:cNvPr id="18" name="Textfeld 17"/>
          <p:cNvSpPr txBox="1"/>
          <p:nvPr/>
        </p:nvSpPr>
        <p:spPr>
          <a:xfrm>
            <a:off x="1797596" y="3899545"/>
            <a:ext cx="47320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(C10)</a:t>
            </a:r>
            <a:endParaRPr lang="de-DE" sz="900" dirty="0"/>
          </a:p>
        </p:txBody>
      </p:sp>
      <p:sp>
        <p:nvSpPr>
          <p:cNvPr id="19" name="Textfeld 18"/>
          <p:cNvSpPr txBox="1"/>
          <p:nvPr/>
        </p:nvSpPr>
        <p:spPr>
          <a:xfrm>
            <a:off x="1807121" y="4051945"/>
            <a:ext cx="47320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(C11)</a:t>
            </a:r>
            <a:endParaRPr lang="de-DE" sz="900" dirty="0"/>
          </a:p>
        </p:txBody>
      </p:sp>
      <p:sp>
        <p:nvSpPr>
          <p:cNvPr id="20" name="Textfeld 19"/>
          <p:cNvSpPr txBox="1"/>
          <p:nvPr/>
        </p:nvSpPr>
        <p:spPr>
          <a:xfrm>
            <a:off x="2769146" y="4204345"/>
            <a:ext cx="47320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(C12)</a:t>
            </a:r>
            <a:endParaRPr lang="de-DE" sz="900" dirty="0"/>
          </a:p>
        </p:txBody>
      </p:sp>
      <p:sp>
        <p:nvSpPr>
          <p:cNvPr id="21" name="Textfeld 20"/>
          <p:cNvSpPr txBox="1"/>
          <p:nvPr/>
        </p:nvSpPr>
        <p:spPr>
          <a:xfrm>
            <a:off x="1940471" y="4366270"/>
            <a:ext cx="47320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(C13)</a:t>
            </a:r>
            <a:endParaRPr lang="de-DE" sz="900" dirty="0"/>
          </a:p>
        </p:txBody>
      </p:sp>
      <p:sp>
        <p:nvSpPr>
          <p:cNvPr id="22" name="Textfeld 21"/>
          <p:cNvSpPr txBox="1"/>
          <p:nvPr/>
        </p:nvSpPr>
        <p:spPr>
          <a:xfrm>
            <a:off x="3578771" y="4509145"/>
            <a:ext cx="47320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(C14)</a:t>
            </a:r>
            <a:endParaRPr lang="de-DE" sz="900" dirty="0"/>
          </a:p>
        </p:txBody>
      </p:sp>
      <p:sp>
        <p:nvSpPr>
          <p:cNvPr id="23" name="Textfeld 22"/>
          <p:cNvSpPr txBox="1"/>
          <p:nvPr/>
        </p:nvSpPr>
        <p:spPr>
          <a:xfrm>
            <a:off x="6896447" y="2545854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(C1)</a:t>
            </a:r>
            <a:endParaRPr lang="de-DE" sz="900" dirty="0"/>
          </a:p>
        </p:txBody>
      </p:sp>
      <p:sp>
        <p:nvSpPr>
          <p:cNvPr id="24" name="Textfeld 23"/>
          <p:cNvSpPr txBox="1"/>
          <p:nvPr/>
        </p:nvSpPr>
        <p:spPr>
          <a:xfrm>
            <a:off x="6905972" y="2694062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(C2)</a:t>
            </a:r>
            <a:endParaRPr lang="de-DE" sz="900" dirty="0"/>
          </a:p>
        </p:txBody>
      </p:sp>
      <p:sp>
        <p:nvSpPr>
          <p:cNvPr id="25" name="Textfeld 24"/>
          <p:cNvSpPr txBox="1"/>
          <p:nvPr/>
        </p:nvSpPr>
        <p:spPr>
          <a:xfrm>
            <a:off x="6334472" y="2850654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(C3)</a:t>
            </a:r>
            <a:endParaRPr lang="de-DE" sz="900" dirty="0"/>
          </a:p>
        </p:txBody>
      </p:sp>
      <p:sp>
        <p:nvSpPr>
          <p:cNvPr id="26" name="Textfeld 25"/>
          <p:cNvSpPr txBox="1"/>
          <p:nvPr/>
        </p:nvSpPr>
        <p:spPr>
          <a:xfrm>
            <a:off x="7829897" y="3003054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(C4)</a:t>
            </a:r>
            <a:endParaRPr lang="de-DE" sz="900" dirty="0"/>
          </a:p>
        </p:txBody>
      </p:sp>
      <p:sp>
        <p:nvSpPr>
          <p:cNvPr id="27" name="Textfeld 26"/>
          <p:cNvSpPr txBox="1"/>
          <p:nvPr/>
        </p:nvSpPr>
        <p:spPr>
          <a:xfrm>
            <a:off x="6763097" y="3155454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(C5)</a:t>
            </a:r>
            <a:endParaRPr lang="de-DE" sz="900" dirty="0"/>
          </a:p>
        </p:txBody>
      </p:sp>
      <p:sp>
        <p:nvSpPr>
          <p:cNvPr id="28" name="Textfeld 27"/>
          <p:cNvSpPr txBox="1"/>
          <p:nvPr/>
        </p:nvSpPr>
        <p:spPr>
          <a:xfrm>
            <a:off x="6686897" y="3307854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(C6)</a:t>
            </a:r>
            <a:endParaRPr lang="de-DE" sz="900" dirty="0"/>
          </a:p>
        </p:txBody>
      </p:sp>
      <p:sp>
        <p:nvSpPr>
          <p:cNvPr id="29" name="Textfeld 28"/>
          <p:cNvSpPr txBox="1"/>
          <p:nvPr/>
        </p:nvSpPr>
        <p:spPr>
          <a:xfrm>
            <a:off x="6858347" y="3460254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(C7)</a:t>
            </a:r>
            <a:endParaRPr lang="de-DE" sz="900" dirty="0"/>
          </a:p>
        </p:txBody>
      </p:sp>
      <p:sp>
        <p:nvSpPr>
          <p:cNvPr id="30" name="Textfeld 29"/>
          <p:cNvSpPr txBox="1"/>
          <p:nvPr/>
        </p:nvSpPr>
        <p:spPr>
          <a:xfrm>
            <a:off x="6391622" y="3622179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(C8)</a:t>
            </a:r>
            <a:endParaRPr lang="de-DE" sz="900" dirty="0"/>
          </a:p>
        </p:txBody>
      </p:sp>
      <p:sp>
        <p:nvSpPr>
          <p:cNvPr id="31" name="Textfeld 30"/>
          <p:cNvSpPr txBox="1"/>
          <p:nvPr/>
        </p:nvSpPr>
        <p:spPr>
          <a:xfrm>
            <a:off x="6020147" y="3765054"/>
            <a:ext cx="40908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(C9)</a:t>
            </a:r>
            <a:endParaRPr lang="de-DE" sz="900" dirty="0"/>
          </a:p>
        </p:txBody>
      </p:sp>
      <p:sp>
        <p:nvSpPr>
          <p:cNvPr id="32" name="Textfeld 31"/>
          <p:cNvSpPr txBox="1"/>
          <p:nvPr/>
        </p:nvSpPr>
        <p:spPr>
          <a:xfrm>
            <a:off x="5667722" y="3917454"/>
            <a:ext cx="47320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900" dirty="0" smtClean="0"/>
              <a:t>(C10)</a:t>
            </a:r>
            <a:endParaRPr lang="de-DE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Zuordnung der Berufsfelder zum Integrationsziel </a:t>
            </a:r>
          </a:p>
        </p:txBody>
      </p:sp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971550" y="1557338"/>
            <a:ext cx="2663825" cy="4064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>
                <a:latin typeface="Tahoma" pitchFamily="34" charset="0"/>
              </a:rPr>
              <a:t>Berufsfelderauswahl bei Integrationsziel „berufliche Ausbildung“  </a:t>
            </a:r>
          </a:p>
        </p:txBody>
      </p:sp>
      <p:sp>
        <p:nvSpPr>
          <p:cNvPr id="10244" name="Text Box 5"/>
          <p:cNvSpPr txBox="1">
            <a:spLocks noChangeArrowheads="1"/>
          </p:cNvSpPr>
          <p:nvPr/>
        </p:nvSpPr>
        <p:spPr bwMode="auto">
          <a:xfrm>
            <a:off x="5076825" y="1557338"/>
            <a:ext cx="2663825" cy="4064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>
                <a:latin typeface="Tahoma" pitchFamily="34" charset="0"/>
              </a:rPr>
              <a:t>Berufsfelderauswahl bei Integrationsziel „berufliche Weiterbildung“</a:t>
            </a:r>
          </a:p>
        </p:txBody>
      </p:sp>
      <p:pic>
        <p:nvPicPr>
          <p:cNvPr id="10245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538" y="2133600"/>
            <a:ext cx="380047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2133600"/>
            <a:ext cx="3438525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Text Box 10"/>
          <p:cNvSpPr txBox="1">
            <a:spLocks noChangeArrowheads="1"/>
          </p:cNvSpPr>
          <p:nvPr/>
        </p:nvSpPr>
        <p:spPr bwMode="auto">
          <a:xfrm>
            <a:off x="827088" y="5445125"/>
            <a:ext cx="7561262" cy="4064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dirty="0">
                <a:latin typeface="Tahoma" pitchFamily="34" charset="0"/>
              </a:rPr>
              <a:t>Bei den Kategorien </a:t>
            </a:r>
            <a:r>
              <a:rPr lang="de-DE" sz="1000" b="1" dirty="0">
                <a:latin typeface="Tahoma" pitchFamily="34" charset="0"/>
              </a:rPr>
              <a:t>A</a:t>
            </a:r>
            <a:r>
              <a:rPr lang="de-DE" sz="1000" dirty="0">
                <a:latin typeface="Tahoma" pitchFamily="34" charset="0"/>
              </a:rPr>
              <a:t> - Eignungsabklärung/Arbeitserprobung und </a:t>
            </a:r>
            <a:r>
              <a:rPr lang="de-DE" sz="1000" b="1" dirty="0">
                <a:latin typeface="Tahoma" pitchFamily="34" charset="0"/>
              </a:rPr>
              <a:t>B</a:t>
            </a:r>
            <a:r>
              <a:rPr lang="de-DE" sz="1000" dirty="0">
                <a:latin typeface="Tahoma" pitchFamily="34" charset="0"/>
              </a:rPr>
              <a:t> - RVL und andere vorbereitende </a:t>
            </a:r>
            <a:r>
              <a:rPr lang="de-DE" sz="1000" dirty="0" smtClean="0">
                <a:latin typeface="Tahoma" pitchFamily="34" charset="0"/>
              </a:rPr>
              <a:t>Maßnahmen </a:t>
            </a:r>
            <a:r>
              <a:rPr lang="de-DE" sz="1000" dirty="0">
                <a:latin typeface="Tahoma" pitchFamily="34" charset="0"/>
              </a:rPr>
              <a:t>ist eine  Mehrfachzuordnung möglich (Haken-Felder).  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971550" y="1557338"/>
            <a:ext cx="3024386" cy="40011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dirty="0" err="1">
                <a:latin typeface="Tahoma" pitchFamily="34" charset="0"/>
              </a:rPr>
              <a:t>Berufsfelderauswahl</a:t>
            </a:r>
            <a:r>
              <a:rPr lang="de-DE" sz="1000" dirty="0">
                <a:latin typeface="Tahoma" pitchFamily="34" charset="0"/>
              </a:rPr>
              <a:t> bei Integrationsziel „berufliche Ausbildung</a:t>
            </a:r>
            <a:r>
              <a:rPr lang="de-DE" sz="1000" dirty="0" smtClean="0">
                <a:latin typeface="Tahoma" pitchFamily="34" charset="0"/>
              </a:rPr>
              <a:t>“ (=Ersteingliederung)</a:t>
            </a:r>
            <a:endParaRPr lang="de-DE" sz="1000" dirty="0">
              <a:latin typeface="Tahoma" pitchFamily="34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716785" y="1557338"/>
            <a:ext cx="3167583" cy="40011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dirty="0" err="1">
                <a:latin typeface="Tahoma" pitchFamily="34" charset="0"/>
              </a:rPr>
              <a:t>Berufsfelderauswahl</a:t>
            </a:r>
            <a:r>
              <a:rPr lang="de-DE" sz="1000" dirty="0">
                <a:latin typeface="Tahoma" pitchFamily="34" charset="0"/>
              </a:rPr>
              <a:t> bei Integrationsziel „berufliche Weiterbildung</a:t>
            </a:r>
            <a:r>
              <a:rPr lang="de-DE" sz="1000" dirty="0" smtClean="0">
                <a:latin typeface="Tahoma" pitchFamily="34" charset="0"/>
              </a:rPr>
              <a:t>“ (=Wiedereingliederung)</a:t>
            </a:r>
            <a:endParaRPr lang="de-DE" sz="1000" dirty="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Anzeige der Daten im Bildungsangebot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651000"/>
            <a:ext cx="7669212" cy="2554545"/>
          </a:xfrm>
        </p:spPr>
        <p:txBody>
          <a:bodyPr/>
          <a:lstStyle/>
          <a:p>
            <a:pPr algn="just" eaLnBrk="1" hangingPunct="1"/>
            <a:r>
              <a:rPr lang="de-DE" dirty="0" smtClean="0"/>
              <a:t>Die </a:t>
            </a:r>
            <a:r>
              <a:rPr lang="de-DE" dirty="0" err="1" smtClean="0"/>
              <a:t>rehaspezifischen</a:t>
            </a:r>
            <a:r>
              <a:rPr lang="de-DE" dirty="0" smtClean="0"/>
              <a:t> Daten zum Bildungsangebot können jederzeit im Bildungsangebot angezeigt und auch verändert werden</a:t>
            </a:r>
          </a:p>
          <a:p>
            <a:pPr algn="just" eaLnBrk="1" hangingPunct="1"/>
            <a:endParaRPr lang="de-DE" dirty="0" smtClean="0"/>
          </a:p>
          <a:p>
            <a:pPr eaLnBrk="1" hangingPunct="1"/>
            <a:endParaRPr lang="de-DE" dirty="0" smtClean="0"/>
          </a:p>
          <a:p>
            <a:pPr eaLnBrk="1" hangingPunct="1"/>
            <a:endParaRPr lang="de-DE" dirty="0" smtClean="0"/>
          </a:p>
          <a:p>
            <a:pPr eaLnBrk="1" hangingPunct="1">
              <a:buNone/>
            </a:pPr>
            <a:endParaRPr lang="de-DE" dirty="0" smtClean="0"/>
          </a:p>
        </p:txBody>
      </p:sp>
      <p:pic>
        <p:nvPicPr>
          <p:cNvPr id="11269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708920"/>
            <a:ext cx="7056437" cy="172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feld 5"/>
          <p:cNvSpPr txBox="1"/>
          <p:nvPr/>
        </p:nvSpPr>
        <p:spPr>
          <a:xfrm>
            <a:off x="4283968" y="3068960"/>
            <a:ext cx="273630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00" dirty="0" smtClean="0"/>
              <a:t>(=Ersteingliederung)</a:t>
            </a:r>
            <a:endParaRPr lang="de-DE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988840"/>
            <a:ext cx="6743700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Rehaspezifische Felder bei den Terminen (1)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5216525" y="2714625"/>
            <a:ext cx="863600" cy="254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b="1" dirty="0">
                <a:solidFill>
                  <a:schemeClr val="bg1"/>
                </a:solidFill>
                <a:latin typeface="Tahoma" pitchFamily="34" charset="0"/>
              </a:rPr>
              <a:t>Pflichtfeld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5220072" y="3035052"/>
            <a:ext cx="863600" cy="254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b="1" dirty="0">
                <a:solidFill>
                  <a:schemeClr val="bg1"/>
                </a:solidFill>
                <a:latin typeface="Tahoma" pitchFamily="34" charset="0"/>
              </a:rPr>
              <a:t>Pflichtfeld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5724128" y="4969743"/>
            <a:ext cx="863600" cy="254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b="1" dirty="0">
                <a:solidFill>
                  <a:schemeClr val="bg1"/>
                </a:solidFill>
                <a:latin typeface="Tahoma" pitchFamily="34" charset="0"/>
              </a:rPr>
              <a:t>Pflichtfeld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5220072" y="4249663"/>
            <a:ext cx="863600" cy="254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b="1" dirty="0">
                <a:solidFill>
                  <a:schemeClr val="bg1"/>
                </a:solidFill>
                <a:latin typeface="Tahoma" pitchFamily="34" charset="0"/>
              </a:rPr>
              <a:t>Pflichtfeld</a:t>
            </a:r>
          </a:p>
        </p:txBody>
      </p:sp>
      <p:cxnSp>
        <p:nvCxnSpPr>
          <p:cNvPr id="10" name="Gerade Verbindung mit Pfeil 9"/>
          <p:cNvCxnSpPr/>
          <p:nvPr/>
        </p:nvCxnSpPr>
        <p:spPr>
          <a:xfrm flipV="1">
            <a:off x="2843213" y="3789363"/>
            <a:ext cx="73025" cy="18002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8" name="Rechteck 13"/>
          <p:cNvSpPr>
            <a:spLocks noChangeArrowheads="1"/>
          </p:cNvSpPr>
          <p:nvPr/>
        </p:nvSpPr>
        <p:spPr bwMode="auto">
          <a:xfrm>
            <a:off x="971550" y="5589588"/>
            <a:ext cx="7345363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de-DE" sz="1000" dirty="0"/>
              <a:t>Wenn ein Einstieg in </a:t>
            </a:r>
            <a:r>
              <a:rPr lang="de-DE" sz="1000" dirty="0" smtClean="0"/>
              <a:t>die </a:t>
            </a:r>
            <a:r>
              <a:rPr lang="de-DE" sz="1000" dirty="0"/>
              <a:t>Maßnahme auch </a:t>
            </a:r>
            <a:r>
              <a:rPr lang="de-DE" sz="1000" dirty="0" smtClean="0"/>
              <a:t>nach </a:t>
            </a:r>
            <a:r>
              <a:rPr lang="de-DE" sz="1000" dirty="0" err="1" smtClean="0"/>
              <a:t>Beginndatum</a:t>
            </a:r>
            <a:r>
              <a:rPr lang="de-DE" sz="1000" dirty="0" smtClean="0"/>
              <a:t> </a:t>
            </a:r>
            <a:r>
              <a:rPr lang="de-DE" sz="1000" dirty="0"/>
              <a:t>möglich ist, </a:t>
            </a:r>
            <a:r>
              <a:rPr lang="de-DE" sz="1000" dirty="0" smtClean="0"/>
              <a:t>ist das Feld „individueller </a:t>
            </a:r>
            <a:r>
              <a:rPr lang="de-DE" sz="1000" dirty="0"/>
              <a:t>Einstieg</a:t>
            </a:r>
            <a:r>
              <a:rPr lang="de-DE" sz="1000" dirty="0" smtClean="0"/>
              <a:t>“ zu aktivieren. </a:t>
            </a:r>
            <a:endParaRPr lang="de-DE" sz="1000" dirty="0"/>
          </a:p>
          <a:p>
            <a:pPr algn="just"/>
            <a:r>
              <a:rPr lang="de-DE" sz="1000" dirty="0" smtClean="0"/>
              <a:t>Somit wird die Maßnahme </a:t>
            </a:r>
            <a:r>
              <a:rPr lang="de-DE" sz="1000" dirty="0"/>
              <a:t>auch weiterhin in KURSNET-Finden, nach Festlegung „erster und letzter Tag der Veröffentlichung“</a:t>
            </a:r>
          </a:p>
          <a:p>
            <a:pPr algn="just"/>
            <a:r>
              <a:rPr lang="de-DE" sz="1000" dirty="0"/>
              <a:t>angezeigt.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825" y="1452562"/>
            <a:ext cx="8134350" cy="3952875"/>
          </a:xfrm>
          <a:prstGeom prst="rect">
            <a:avLst/>
          </a:prstGeom>
        </p:spPr>
      </p:pic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Rehaspezifische Felder bei den Terminen (2)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651000"/>
            <a:ext cx="7669212" cy="549275"/>
          </a:xfrm>
        </p:spPr>
        <p:txBody>
          <a:bodyPr/>
          <a:lstStyle/>
          <a:p>
            <a:pPr eaLnBrk="1" hangingPunct="1"/>
            <a:r>
              <a:rPr lang="de-DE" smtClean="0"/>
              <a:t/>
            </a:r>
            <a:br>
              <a:rPr lang="de-DE" smtClean="0"/>
            </a:br>
            <a:endParaRPr lang="de-DE" smtClean="0"/>
          </a:p>
        </p:txBody>
      </p:sp>
      <p:sp>
        <p:nvSpPr>
          <p:cNvPr id="13318" name="Textfeld 6"/>
          <p:cNvSpPr txBox="1">
            <a:spLocks noChangeArrowheads="1"/>
          </p:cNvSpPr>
          <p:nvPr/>
        </p:nvSpPr>
        <p:spPr bwMode="auto">
          <a:xfrm>
            <a:off x="4427538" y="1989138"/>
            <a:ext cx="1296987" cy="338137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sz="1600"/>
              <a:t>Pflichtfelder</a:t>
            </a:r>
          </a:p>
        </p:txBody>
      </p:sp>
      <p:cxnSp>
        <p:nvCxnSpPr>
          <p:cNvPr id="11" name="Gerade Verbindung mit Pfeil 10"/>
          <p:cNvCxnSpPr/>
          <p:nvPr/>
        </p:nvCxnSpPr>
        <p:spPr>
          <a:xfrm flipH="1">
            <a:off x="3851275" y="2276475"/>
            <a:ext cx="936625" cy="1444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/>
          <p:nvPr/>
        </p:nvCxnSpPr>
        <p:spPr>
          <a:xfrm flipH="1">
            <a:off x="3995738" y="2133600"/>
            <a:ext cx="50482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Gerade Verbindung mit Pfeil 9"/>
          <p:cNvCxnSpPr/>
          <p:nvPr/>
        </p:nvCxnSpPr>
        <p:spPr>
          <a:xfrm flipH="1">
            <a:off x="4444592" y="2344737"/>
            <a:ext cx="919496" cy="4826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Prüfung rehaspezifischer Pflichtfelder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651000"/>
            <a:ext cx="7878762" cy="2985433"/>
          </a:xfrm>
        </p:spPr>
        <p:txBody>
          <a:bodyPr/>
          <a:lstStyle/>
          <a:p>
            <a:pPr algn="just" eaLnBrk="1" hangingPunct="1"/>
            <a:r>
              <a:rPr lang="de-DE" dirty="0" smtClean="0"/>
              <a:t>Beginn- und Endtermine dürfen nicht auf einen Samstag, Sonntag oder bundeseinheitlichen Feiertag fallen  </a:t>
            </a:r>
          </a:p>
          <a:p>
            <a:pPr eaLnBrk="1" hangingPunct="1">
              <a:buFontTx/>
              <a:buNone/>
            </a:pPr>
            <a:endParaRPr lang="de-DE" dirty="0" smtClean="0"/>
          </a:p>
          <a:p>
            <a:pPr eaLnBrk="1" hangingPunct="1"/>
            <a:endParaRPr lang="de-DE" dirty="0" smtClean="0"/>
          </a:p>
          <a:p>
            <a:pPr eaLnBrk="1" hangingPunct="1"/>
            <a:endParaRPr lang="de-DE" dirty="0" smtClean="0"/>
          </a:p>
          <a:p>
            <a:pPr eaLnBrk="1" hangingPunct="1"/>
            <a:endParaRPr lang="de-DE" dirty="0" smtClean="0"/>
          </a:p>
          <a:p>
            <a:pPr algn="just" eaLnBrk="1" hangingPunct="1"/>
            <a:r>
              <a:rPr lang="de-DE" dirty="0" smtClean="0"/>
              <a:t>Maßnahmenummer und Anzahl der unterrichtsfreien Tage sind Pflichtfelder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204864"/>
            <a:ext cx="728662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5013176"/>
            <a:ext cx="42291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Prüfung der Pflichtfelder 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651000"/>
            <a:ext cx="7669212" cy="830997"/>
          </a:xfrm>
        </p:spPr>
        <p:txBody>
          <a:bodyPr/>
          <a:lstStyle/>
          <a:p>
            <a:pPr algn="just" eaLnBrk="1" hangingPunct="1"/>
            <a:r>
              <a:rPr lang="de-DE" dirty="0" smtClean="0"/>
              <a:t>Wird der Reha-Träger geändert, werden die bislang nicht ausgefüllten Pflichtfelder beim Bildungsangebot und bei den Terminen entsprechend abgefragt</a:t>
            </a:r>
          </a:p>
        </p:txBody>
      </p:sp>
      <p:pic>
        <p:nvPicPr>
          <p:cNvPr id="1536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2636838"/>
            <a:ext cx="7239000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Systematikzuordnung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651000"/>
            <a:ext cx="7669212" cy="3939540"/>
          </a:xfrm>
        </p:spPr>
        <p:txBody>
          <a:bodyPr/>
          <a:lstStyle/>
          <a:p>
            <a:pPr algn="just" eaLnBrk="1" hangingPunct="1"/>
            <a:r>
              <a:rPr lang="de-DE" dirty="0" smtClean="0"/>
              <a:t>Nur bei Angabe des Reha-Trägers „Bundesagentur für Arbeit“, „Bundesagentur und anderer Reha-Träger“ oder „andere Reha-Träger“ kann eine Systematik aus dem Bereich „R – Berufliche Rehabilitation“ zugeordnet werden. </a:t>
            </a:r>
          </a:p>
          <a:p>
            <a:pPr algn="just" eaLnBrk="1" hangingPunct="1"/>
            <a:r>
              <a:rPr lang="de-DE" dirty="0" smtClean="0"/>
              <a:t>Es werden auch ausschließlich Systematiken aus diesem R- Bereich angeboten.   </a:t>
            </a:r>
          </a:p>
          <a:p>
            <a:pPr algn="just" eaLnBrk="1" hangingPunct="1"/>
            <a:r>
              <a:rPr lang="de-DE" dirty="0" smtClean="0"/>
              <a:t>Durch eine Zuordnung dieser Systematik können in „KURSNET-Finden“ diese Maßnahmen gesucht und angezeigt werden.</a:t>
            </a:r>
          </a:p>
          <a:p>
            <a:pPr algn="just" eaLnBrk="1" hangingPunct="1"/>
            <a:r>
              <a:rPr lang="de-DE" dirty="0" smtClean="0"/>
              <a:t>Die </a:t>
            </a:r>
            <a:r>
              <a:rPr lang="de-DE" dirty="0" err="1" smtClean="0"/>
              <a:t>rehaspezifischen</a:t>
            </a:r>
            <a:r>
              <a:rPr lang="de-DE" dirty="0" smtClean="0"/>
              <a:t> Felder (z.B. Kategorie) können nur durch Mitarbeiter der BA speziell in die Suche einbezogen werden.</a:t>
            </a:r>
          </a:p>
          <a:p>
            <a:pPr algn="just" eaLnBrk="1" hangingPunct="1"/>
            <a:r>
              <a:rPr lang="de-DE" dirty="0" smtClean="0"/>
              <a:t>Die </a:t>
            </a:r>
            <a:r>
              <a:rPr lang="de-DE" dirty="0" err="1" smtClean="0"/>
              <a:t>rehaspezifischen</a:t>
            </a:r>
            <a:r>
              <a:rPr lang="de-DE" dirty="0" smtClean="0"/>
              <a:t> Abrechnungsdaten stehen nur dem Bildungsanbieter und den Mitarbeitern der BA zur Verfügung.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Anlegen von Rehaspezifischen Abrechnungsdaten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4313"/>
            <a:ext cx="7669212" cy="4955203"/>
          </a:xfrm>
        </p:spPr>
        <p:txBody>
          <a:bodyPr/>
          <a:lstStyle/>
          <a:p>
            <a:pPr algn="just" eaLnBrk="1" hangingPunct="1"/>
            <a:r>
              <a:rPr lang="de-DE" dirty="0" smtClean="0"/>
              <a:t>Die </a:t>
            </a:r>
            <a:r>
              <a:rPr lang="de-DE" dirty="0" err="1" smtClean="0"/>
              <a:t>rehaspezifischen</a:t>
            </a:r>
            <a:r>
              <a:rPr lang="de-DE" dirty="0" smtClean="0"/>
              <a:t> Abrechungsdaten werden im Bildungsangebot unter den jeweiligen Veranstaltungsterminen eingetragen</a:t>
            </a:r>
          </a:p>
          <a:p>
            <a:pPr algn="just" eaLnBrk="1" hangingPunct="1"/>
            <a:r>
              <a:rPr lang="de-DE" dirty="0" smtClean="0"/>
              <a:t>Neben Pflichtfeldern für die KURSNET-Anzeige sind zusätzliche </a:t>
            </a:r>
            <a:r>
              <a:rPr lang="de-DE" dirty="0" err="1" smtClean="0"/>
              <a:t>rehaspezifische</a:t>
            </a:r>
            <a:r>
              <a:rPr lang="de-DE" dirty="0" smtClean="0"/>
              <a:t> Pflichtfelder (unterrichtsfreie Tage) auszufüllen</a:t>
            </a:r>
          </a:p>
          <a:p>
            <a:pPr algn="just" eaLnBrk="1" hangingPunct="1"/>
            <a:r>
              <a:rPr lang="de-DE" dirty="0" smtClean="0"/>
              <a:t>Ist eine Maßnahme überwiegend mit einem besonderen Personenkreis besetzt wird, kann hier explizit die  Behinderungsart angegeben werden.   </a:t>
            </a:r>
          </a:p>
          <a:p>
            <a:pPr algn="just" eaLnBrk="1" hangingPunct="1"/>
            <a:r>
              <a:rPr lang="de-DE" dirty="0" smtClean="0"/>
              <a:t>Die Eintragung einzelner Abrechnungsdaten erfolgt unter dem Block „Rehaspezifische Abrechnungsdaten“:</a:t>
            </a:r>
          </a:p>
          <a:p>
            <a:pPr eaLnBrk="1" hangingPunct="1"/>
            <a:endParaRPr lang="de-DE" dirty="0" smtClean="0"/>
          </a:p>
          <a:p>
            <a:pPr eaLnBrk="1" hangingPunct="1"/>
            <a:endParaRPr lang="de-DE" dirty="0" smtClean="0"/>
          </a:p>
          <a:p>
            <a:pPr eaLnBrk="1" hangingPunct="1"/>
            <a:endParaRPr lang="de-DE" dirty="0" smtClean="0"/>
          </a:p>
          <a:p>
            <a:pPr eaLnBrk="1" hangingPunct="1"/>
            <a:endParaRPr lang="de-DE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170" y="5157192"/>
            <a:ext cx="8892480" cy="1461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84784"/>
            <a:ext cx="7560840" cy="499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Rehaspezische Abrechnungsdaten</a:t>
            </a:r>
          </a:p>
        </p:txBody>
      </p:sp>
      <p:sp>
        <p:nvSpPr>
          <p:cNvPr id="18437" name="Text Box 7"/>
          <p:cNvSpPr txBox="1">
            <a:spLocks noChangeArrowheads="1"/>
          </p:cNvSpPr>
          <p:nvPr/>
        </p:nvSpPr>
        <p:spPr bwMode="auto">
          <a:xfrm>
            <a:off x="4427984" y="4365104"/>
            <a:ext cx="2881313" cy="254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b="1" dirty="0" smtClean="0">
                <a:solidFill>
                  <a:schemeClr val="bg1"/>
                </a:solidFill>
                <a:latin typeface="Tahoma" pitchFamily="34" charset="0"/>
              </a:rPr>
              <a:t>Pflichtfeld (mindestens </a:t>
            </a:r>
            <a:r>
              <a:rPr lang="de-DE" sz="1000" b="1" dirty="0">
                <a:solidFill>
                  <a:schemeClr val="bg1"/>
                </a:solidFill>
                <a:latin typeface="Tahoma" pitchFamily="34" charset="0"/>
              </a:rPr>
              <a:t>eine </a:t>
            </a:r>
            <a:r>
              <a:rPr lang="de-DE" sz="1000" b="1" dirty="0" smtClean="0">
                <a:solidFill>
                  <a:schemeClr val="bg1"/>
                </a:solidFill>
                <a:latin typeface="Tahoma" pitchFamily="34" charset="0"/>
              </a:rPr>
              <a:t>Preisangabe)</a:t>
            </a:r>
            <a:endParaRPr lang="de-DE" sz="1000" b="1" dirty="0">
              <a:solidFill>
                <a:schemeClr val="bg1"/>
              </a:solidFill>
              <a:latin typeface="Tahoma" pitchFamily="34" charset="0"/>
            </a:endParaRPr>
          </a:p>
        </p:txBody>
      </p:sp>
      <p:sp>
        <p:nvSpPr>
          <p:cNvPr id="18444" name="AutoShape 19"/>
          <p:cNvSpPr>
            <a:spLocks/>
          </p:cNvSpPr>
          <p:nvPr/>
        </p:nvSpPr>
        <p:spPr bwMode="auto">
          <a:xfrm>
            <a:off x="3995936" y="4077072"/>
            <a:ext cx="360363" cy="863600"/>
          </a:xfrm>
          <a:prstGeom prst="rightBrace">
            <a:avLst>
              <a:gd name="adj1" fmla="val 1997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Menünavigation Abrechnungsdaten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651000"/>
            <a:ext cx="7669212" cy="3305520"/>
          </a:xfrm>
        </p:spPr>
        <p:txBody>
          <a:bodyPr/>
          <a:lstStyle/>
          <a:p>
            <a:pPr eaLnBrk="1" hangingPunct="1"/>
            <a:r>
              <a:rPr lang="de-DE" dirty="0" smtClean="0"/>
              <a:t>Existieren zu mindestens einer Maßnahme Abrechungsdaten, wird der Menüpunkt „Abrechungsdaten“ angeboten </a:t>
            </a:r>
          </a:p>
          <a:p>
            <a:pPr eaLnBrk="1" hangingPunct="1"/>
            <a:r>
              <a:rPr lang="de-DE" dirty="0" smtClean="0"/>
              <a:t>In der Übersicht werden nur die abrechnungsrelevanten Maßnahmen angezeigt  </a:t>
            </a:r>
          </a:p>
          <a:p>
            <a:pPr eaLnBrk="1" hangingPunct="1"/>
            <a:r>
              <a:rPr lang="de-DE" dirty="0" smtClean="0"/>
              <a:t>Andere Bildungsangebote/Veranstaltungstermine ohne abrechungsrelevante Daten können über den Menüpunkt „Bildungsangebote“ aufgerufen werden </a:t>
            </a:r>
          </a:p>
          <a:p>
            <a:pPr eaLnBrk="1" hangingPunct="1"/>
            <a:r>
              <a:rPr lang="de-DE" dirty="0" smtClean="0"/>
              <a:t>Es existieren  derzeit zwei Maßnahmearten in dieser Übersicht: </a:t>
            </a:r>
          </a:p>
          <a:p>
            <a:pPr lvl="1" eaLnBrk="1" hangingPunct="1"/>
            <a:r>
              <a:rPr lang="de-DE" dirty="0" smtClean="0"/>
              <a:t>Förderung der beruflichen Weiterbildung  (FbW)</a:t>
            </a:r>
          </a:p>
          <a:p>
            <a:pPr lvl="1" eaLnBrk="1" hangingPunct="1"/>
            <a:r>
              <a:rPr lang="de-DE" dirty="0" smtClean="0"/>
              <a:t>Maßnahmen der beruflichen Rehabilitation (Reha)</a:t>
            </a: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688" y="476250"/>
            <a:ext cx="210502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628800"/>
            <a:ext cx="8460432" cy="3802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826375" cy="328612"/>
          </a:xfrm>
        </p:spPr>
        <p:txBody>
          <a:bodyPr/>
          <a:lstStyle/>
          <a:p>
            <a:pPr eaLnBrk="1" hangingPunct="1"/>
            <a:r>
              <a:rPr lang="de-DE" smtClean="0"/>
              <a:t>Suche und Sortierung von Abrechnungsdaten</a:t>
            </a:r>
          </a:p>
        </p:txBody>
      </p:sp>
      <p:sp>
        <p:nvSpPr>
          <p:cNvPr id="20485" name="Text Box 7"/>
          <p:cNvSpPr txBox="1">
            <a:spLocks noChangeArrowheads="1"/>
          </p:cNvSpPr>
          <p:nvPr/>
        </p:nvSpPr>
        <p:spPr bwMode="auto">
          <a:xfrm>
            <a:off x="6300192" y="1465734"/>
            <a:ext cx="1944688" cy="238125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900" dirty="0"/>
              <a:t>Suchfelder zur Maßnahmesuche </a:t>
            </a:r>
            <a:endParaRPr lang="de-DE" dirty="0"/>
          </a:p>
        </p:txBody>
      </p:sp>
      <p:sp>
        <p:nvSpPr>
          <p:cNvPr id="20486" name="Line 9"/>
          <p:cNvSpPr>
            <a:spLocks noChangeShapeType="1"/>
          </p:cNvSpPr>
          <p:nvPr/>
        </p:nvSpPr>
        <p:spPr bwMode="auto">
          <a:xfrm flipH="1">
            <a:off x="5508103" y="1700809"/>
            <a:ext cx="1080119" cy="72008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de-DE"/>
          </a:p>
        </p:txBody>
      </p:sp>
      <p:sp>
        <p:nvSpPr>
          <p:cNvPr id="20487" name="Line 10"/>
          <p:cNvSpPr>
            <a:spLocks noChangeShapeType="1"/>
          </p:cNvSpPr>
          <p:nvPr/>
        </p:nvSpPr>
        <p:spPr bwMode="auto">
          <a:xfrm flipH="1">
            <a:off x="7236295" y="1700808"/>
            <a:ext cx="504055" cy="36004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de-DE"/>
          </a:p>
        </p:txBody>
      </p:sp>
      <p:sp>
        <p:nvSpPr>
          <p:cNvPr id="20488" name="Text Box 11"/>
          <p:cNvSpPr txBox="1">
            <a:spLocks noChangeArrowheads="1"/>
          </p:cNvSpPr>
          <p:nvPr/>
        </p:nvSpPr>
        <p:spPr bwMode="auto">
          <a:xfrm>
            <a:off x="5076825" y="5661025"/>
            <a:ext cx="2663825" cy="2540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>
                <a:latin typeface="Tahoma" pitchFamily="34" charset="0"/>
              </a:rPr>
              <a:t>Listenanzeige mit Sortiermöglichkeiten  </a:t>
            </a:r>
          </a:p>
        </p:txBody>
      </p:sp>
      <p:sp>
        <p:nvSpPr>
          <p:cNvPr id="20489" name="Line 15"/>
          <p:cNvSpPr>
            <a:spLocks noChangeShapeType="1"/>
          </p:cNvSpPr>
          <p:nvPr/>
        </p:nvSpPr>
        <p:spPr bwMode="auto">
          <a:xfrm flipH="1" flipV="1">
            <a:off x="4788024" y="3501008"/>
            <a:ext cx="720080" cy="216024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de-DE"/>
          </a:p>
        </p:txBody>
      </p:sp>
      <p:sp>
        <p:nvSpPr>
          <p:cNvPr id="20490" name="Line 16"/>
          <p:cNvSpPr>
            <a:spLocks noChangeShapeType="1"/>
          </p:cNvSpPr>
          <p:nvPr/>
        </p:nvSpPr>
        <p:spPr bwMode="auto">
          <a:xfrm flipV="1">
            <a:off x="6516216" y="3501007"/>
            <a:ext cx="646683" cy="216024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de-DE"/>
          </a:p>
        </p:txBody>
      </p:sp>
      <p:sp>
        <p:nvSpPr>
          <p:cNvPr id="20491" name="Text Box 17"/>
          <p:cNvSpPr txBox="1">
            <a:spLocks noChangeArrowheads="1"/>
          </p:cNvSpPr>
          <p:nvPr/>
        </p:nvSpPr>
        <p:spPr bwMode="auto">
          <a:xfrm>
            <a:off x="1258888" y="5734050"/>
            <a:ext cx="2808287" cy="254000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1000" dirty="0">
                <a:latin typeface="Tahoma" pitchFamily="34" charset="0"/>
              </a:rPr>
              <a:t>Sprung zu den </a:t>
            </a:r>
            <a:r>
              <a:rPr lang="de-DE" sz="1000" dirty="0" smtClean="0">
                <a:latin typeface="Tahoma" pitchFamily="34" charset="0"/>
              </a:rPr>
              <a:t>Maßnahme-Abrechnungsdaten</a:t>
            </a:r>
            <a:endParaRPr lang="de-DE" sz="1000" dirty="0">
              <a:latin typeface="Tahoma" pitchFamily="34" charset="0"/>
            </a:endParaRPr>
          </a:p>
        </p:txBody>
      </p:sp>
      <p:sp>
        <p:nvSpPr>
          <p:cNvPr id="20492" name="Line 18"/>
          <p:cNvSpPr>
            <a:spLocks noChangeShapeType="1"/>
          </p:cNvSpPr>
          <p:nvPr/>
        </p:nvSpPr>
        <p:spPr bwMode="auto">
          <a:xfrm flipH="1" flipV="1">
            <a:off x="1476375" y="4365625"/>
            <a:ext cx="215900" cy="136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de-DE"/>
          </a:p>
        </p:txBody>
      </p:sp>
      <p:sp>
        <p:nvSpPr>
          <p:cNvPr id="20493" name="Line 8"/>
          <p:cNvSpPr>
            <a:spLocks noChangeShapeType="1"/>
          </p:cNvSpPr>
          <p:nvPr/>
        </p:nvSpPr>
        <p:spPr bwMode="auto">
          <a:xfrm flipH="1">
            <a:off x="3347864" y="1628800"/>
            <a:ext cx="2952328" cy="72008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Status der Verhandlungen (Veranstaltungstermine)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484313"/>
            <a:ext cx="7669213" cy="3964162"/>
          </a:xfrm>
        </p:spPr>
        <p:txBody>
          <a:bodyPr/>
          <a:lstStyle/>
          <a:p>
            <a:pPr eaLnBrk="1" hangingPunct="1"/>
            <a:r>
              <a:rPr lang="de-DE" sz="1400" dirty="0" smtClean="0"/>
              <a:t>Abrechungsdatensätze sind noch nicht angelegt. Auf die Erfassung der erforderlichen   Daten wird entsprechend hingewiesen</a:t>
            </a:r>
            <a:r>
              <a:rPr lang="de-DE" sz="1600" dirty="0" smtClean="0"/>
              <a:t>. </a:t>
            </a:r>
            <a:r>
              <a:rPr lang="de-DE" dirty="0" smtClean="0"/>
              <a:t> </a:t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endParaRPr lang="de-DE" dirty="0" smtClean="0"/>
          </a:p>
          <a:p>
            <a:pPr eaLnBrk="1" hangingPunct="1"/>
            <a:endParaRPr lang="de-DE" sz="1400" dirty="0" smtClean="0"/>
          </a:p>
          <a:p>
            <a:pPr eaLnBrk="1" hangingPunct="1"/>
            <a:r>
              <a:rPr lang="de-DE" sz="1400" dirty="0" smtClean="0"/>
              <a:t>Abrechnungsdaten wurden angelegt. Diese werden vom REZ geprüft und freigegeben. Die Daten können noch geändert werden.</a:t>
            </a:r>
          </a:p>
          <a:p>
            <a:pPr eaLnBrk="1" hangingPunct="1">
              <a:buFontTx/>
              <a:buNone/>
            </a:pPr>
            <a:endParaRPr lang="de-DE" dirty="0" smtClean="0"/>
          </a:p>
          <a:p>
            <a:pPr eaLnBrk="1" hangingPunct="1">
              <a:buFontTx/>
              <a:buNone/>
            </a:pPr>
            <a:endParaRPr lang="de-DE" sz="1600" dirty="0" smtClean="0"/>
          </a:p>
          <a:p>
            <a:pPr eaLnBrk="1" hangingPunct="1">
              <a:buFontTx/>
              <a:buNone/>
            </a:pPr>
            <a:endParaRPr lang="de-DE" sz="1600" dirty="0" smtClean="0"/>
          </a:p>
          <a:p>
            <a:pPr eaLnBrk="1" hangingPunct="1"/>
            <a:r>
              <a:rPr lang="de-DE" sz="1400" dirty="0" smtClean="0"/>
              <a:t>Die Freigabe der Abrechnungsdaten durch das REZ ist erfolgt. Die Abrechungsdaten können      nicht mehr verändert werden</a:t>
            </a:r>
            <a:r>
              <a:rPr lang="de-DE" sz="1600" dirty="0" smtClean="0"/>
              <a:t>.</a:t>
            </a:r>
            <a:br>
              <a:rPr lang="de-DE" sz="1600" dirty="0" smtClean="0"/>
            </a:br>
            <a:endParaRPr lang="de-DE" sz="1600" dirty="0" smtClean="0"/>
          </a:p>
        </p:txBody>
      </p:sp>
      <p:pic>
        <p:nvPicPr>
          <p:cNvPr id="21509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989138"/>
            <a:ext cx="6624638" cy="115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573016"/>
            <a:ext cx="238125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229200"/>
            <a:ext cx="2590800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Datenprüfung/ -verwaltung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484313"/>
            <a:ext cx="7669213" cy="4056495"/>
          </a:xfrm>
        </p:spPr>
        <p:txBody>
          <a:bodyPr/>
          <a:lstStyle/>
          <a:p>
            <a:pPr algn="just" eaLnBrk="1" hangingPunct="1"/>
            <a:r>
              <a:rPr lang="de-DE" sz="1600" dirty="0" smtClean="0"/>
              <a:t>Die REZ der Bundesagentur für Arbeit führen die Preisverhandlungen und die Prüfungen bzw. Freigaben der vereinbarten Abrechnungsdaten mit den Bildungsanbietern durch.</a:t>
            </a:r>
          </a:p>
          <a:p>
            <a:pPr algn="just" eaLnBrk="1" hangingPunct="1"/>
            <a:r>
              <a:rPr lang="de-DE" sz="1600" dirty="0" smtClean="0"/>
              <a:t>Sind die durch den Bildungsanbieter eingegebenen Daten vom REZ bestätigt, können die Abrechungsdaten sowie das Integrationsziel, das Berufsfeld und die Kategorie, Beginn- und Ende-Datum nicht mehr durch den Bildungsanbieter geändert werden. </a:t>
            </a:r>
          </a:p>
          <a:p>
            <a:pPr algn="just" eaLnBrk="1" hangingPunct="1"/>
            <a:r>
              <a:rPr lang="de-DE" sz="1600" dirty="0" smtClean="0"/>
              <a:t>Freigegebene Maßnahmen können nicht vor Ablauf der Maßnahme gelöscht werden.</a:t>
            </a:r>
          </a:p>
          <a:p>
            <a:pPr algn="just" eaLnBrk="1" hangingPunct="1"/>
            <a:r>
              <a:rPr lang="de-DE" sz="1600" dirty="0" smtClean="0"/>
              <a:t>Maßnahmen können nur durch das zuständige REZ storniert werden. </a:t>
            </a:r>
          </a:p>
          <a:p>
            <a:pPr algn="just" eaLnBrk="1" hangingPunct="1"/>
            <a:r>
              <a:rPr lang="de-DE" sz="1600" dirty="0" smtClean="0"/>
              <a:t>Nach Freigabe des Datensatzes werden die zuständigen REZ bei den folgenden Änderungen freigegebener Daten per E-Mail informiert:</a:t>
            </a:r>
          </a:p>
          <a:p>
            <a:pPr lvl="1" algn="just" eaLnBrk="1" hangingPunct="1"/>
            <a:r>
              <a:rPr lang="de-DE" sz="1600" dirty="0" smtClean="0"/>
              <a:t>Bildungsangebot</a:t>
            </a:r>
          </a:p>
          <a:p>
            <a:pPr lvl="1" algn="just" eaLnBrk="1" hangingPunct="1"/>
            <a:r>
              <a:rPr lang="de-DE" sz="1600" dirty="0" smtClean="0"/>
              <a:t>Bildungsanbieter</a:t>
            </a:r>
          </a:p>
          <a:p>
            <a:pPr lvl="1" algn="just" eaLnBrk="1" hangingPunct="1">
              <a:buNone/>
            </a:pPr>
            <a:r>
              <a:rPr lang="de-DE" dirty="0" smtClean="0"/>
              <a:t>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Prüfrückmeldung durch die REZ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651000"/>
            <a:ext cx="7669212" cy="830997"/>
          </a:xfrm>
        </p:spPr>
        <p:txBody>
          <a:bodyPr/>
          <a:lstStyle/>
          <a:p>
            <a:pPr eaLnBrk="1" hangingPunct="1"/>
            <a:r>
              <a:rPr lang="de-DE" dirty="0" smtClean="0"/>
              <a:t>Die Freigabe durch das REZ wird in den Abrechnungsdaten angezeigt</a:t>
            </a:r>
            <a:br>
              <a:rPr lang="de-DE" dirty="0" smtClean="0"/>
            </a:br>
            <a:endParaRPr lang="de-DE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420888"/>
            <a:ext cx="5524500" cy="379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Kontaktdaten der Regionalen Einkaufszentren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651000"/>
            <a:ext cx="7669212" cy="4694238"/>
          </a:xfrm>
        </p:spPr>
        <p:txBody>
          <a:bodyPr/>
          <a:lstStyle/>
          <a:p>
            <a:pPr eaLnBrk="1" hangingPunct="1"/>
            <a:r>
              <a:rPr lang="de-DE" dirty="0" smtClean="0"/>
              <a:t>REZ Bayern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Regionale Zuständigkeit für Bayern und Sachsen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Nordostpark 98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90411 Nürnberg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Tel. 0911 / 179 2411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E-Mail: </a:t>
            </a:r>
            <a:r>
              <a:rPr lang="de-DE" dirty="0" smtClean="0">
                <a:hlinkClick r:id="rId2"/>
              </a:rPr>
              <a:t>Bayern.REZ-Bayern-Reha@arbeitsagentur.de</a:t>
            </a:r>
            <a:endParaRPr lang="de-DE" dirty="0" smtClean="0"/>
          </a:p>
          <a:p>
            <a:pPr marL="522288" lvl="1" indent="0" eaLnBrk="1" hangingPunct="1">
              <a:buFont typeface="Wingdings" pitchFamily="2" charset="2"/>
              <a:buNone/>
            </a:pPr>
            <a:endParaRPr lang="de-DE" dirty="0" smtClean="0"/>
          </a:p>
          <a:p>
            <a:pPr eaLnBrk="1" hangingPunct="1"/>
            <a:r>
              <a:rPr lang="de-DE" dirty="0" smtClean="0"/>
              <a:t>REZ NORD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Regionale Zuständigkeit für Bremen, Hamburg, Mecklenburg-Vorpommern, Niedersachsen und Schleswig-Holstein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Kriegerstr. 1 F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30161 Hannover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Tel. 0511 / 9885 8172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E-Mail: </a:t>
            </a:r>
            <a:r>
              <a:rPr lang="de-DE" dirty="0" smtClean="0">
                <a:hlinkClick r:id="rId3"/>
              </a:rPr>
              <a:t>Niedersachsen-Bremen.REZ-NORD-Reha@arbeitsagentur.de</a:t>
            </a:r>
            <a:endParaRPr lang="de-DE" dirty="0" smtClean="0"/>
          </a:p>
          <a:p>
            <a:pPr marL="522288" lvl="1" indent="0" eaLnBrk="1" hangingPunct="1">
              <a:buFont typeface="Wingdings" pitchFamily="2" charset="2"/>
              <a:buNone/>
            </a:pPr>
            <a:endParaRPr lang="de-DE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Kontaktdaten der Regionalen Einkaufszentren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651000"/>
            <a:ext cx="7669212" cy="3617913"/>
          </a:xfrm>
        </p:spPr>
        <p:txBody>
          <a:bodyPr/>
          <a:lstStyle/>
          <a:p>
            <a:pPr eaLnBrk="1" hangingPunct="1"/>
            <a:endParaRPr lang="de-DE" smtClean="0"/>
          </a:p>
          <a:p>
            <a:pPr eaLnBrk="1" hangingPunct="1"/>
            <a:r>
              <a:rPr lang="de-DE" smtClean="0"/>
              <a:t>REZ NRW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smtClean="0"/>
              <a:t>Regionale Zuständigkeit für Nordrhein-Westfalen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smtClean="0"/>
              <a:t>Josef-Gockeln-Straße 7 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smtClean="0"/>
              <a:t>40474 Düsseldorf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smtClean="0"/>
              <a:t>Tel. 0211 / 4306 711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smtClean="0"/>
              <a:t>E-Mail: </a:t>
            </a:r>
            <a:r>
              <a:rPr lang="de-DE" smtClean="0">
                <a:hlinkClick r:id="rId2"/>
              </a:rPr>
              <a:t>Nordrhein-Westfalen.REZ-Reha@arbeitsagentur.de</a:t>
            </a:r>
            <a:endParaRPr lang="de-DE" smtClean="0"/>
          </a:p>
          <a:p>
            <a:pPr marL="522288" lvl="1" indent="0" eaLnBrk="1" hangingPunct="1">
              <a:buFont typeface="Wingdings" pitchFamily="2" charset="2"/>
              <a:buNone/>
            </a:pPr>
            <a:endParaRPr lang="de-DE" smtClean="0"/>
          </a:p>
          <a:p>
            <a:pPr marL="522288" lvl="1" indent="0" eaLnBrk="1" hangingPunct="1">
              <a:buFont typeface="Wingdings" pitchFamily="2" charset="2"/>
              <a:buNone/>
            </a:pPr>
            <a:endParaRPr lang="de-DE" smtClean="0"/>
          </a:p>
          <a:p>
            <a:pPr eaLnBrk="1" hangingPunct="1">
              <a:buFontTx/>
              <a:buNone/>
            </a:pPr>
            <a:endParaRPr lang="de-DE" smtClean="0"/>
          </a:p>
          <a:p>
            <a:pPr marL="522288" lvl="1" indent="0" eaLnBrk="1" hangingPunct="1">
              <a:buFont typeface="Wingdings" pitchFamily="2" charset="2"/>
              <a:buNone/>
            </a:pPr>
            <a:endParaRPr lang="de-DE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Kontaktdaten der Regionalen Einkaufszentren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651000"/>
            <a:ext cx="7669212" cy="4267200"/>
          </a:xfrm>
        </p:spPr>
        <p:txBody>
          <a:bodyPr/>
          <a:lstStyle/>
          <a:p>
            <a:pPr eaLnBrk="1" hangingPunct="1"/>
            <a:r>
              <a:rPr lang="de-DE" dirty="0" smtClean="0"/>
              <a:t>REZ SÜDWEST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Regionale Zuständigkeit für Baden-Württemberg, Hessen, Rheinland-Pfalz und Saarland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err="1" smtClean="0"/>
              <a:t>Saonestraße</a:t>
            </a:r>
            <a:r>
              <a:rPr lang="de-DE" dirty="0" smtClean="0"/>
              <a:t> 2-4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60528 Frankfurt am Main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Tel. 069 / 6670 527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E-Mail: </a:t>
            </a:r>
            <a:r>
              <a:rPr lang="de-DE" dirty="0" smtClean="0">
                <a:hlinkClick r:id="rId2"/>
              </a:rPr>
              <a:t>REZ-SÜDWEST-Reha@arbeitsagentur.de</a:t>
            </a:r>
            <a:endParaRPr lang="de-DE" dirty="0" smtClean="0"/>
          </a:p>
          <a:p>
            <a:pPr marL="522288" lvl="1" indent="0" eaLnBrk="1" hangingPunct="1">
              <a:buFont typeface="Wingdings" pitchFamily="2" charset="2"/>
              <a:buNone/>
            </a:pPr>
            <a:endParaRPr lang="de-DE" dirty="0" smtClean="0"/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Niederlassung Stuttgart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Jägerstraße 14-18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70174 Stuttgart 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Tel. 0711 / 99785 100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E-Mail: </a:t>
            </a:r>
            <a:r>
              <a:rPr lang="de-DE" dirty="0" smtClean="0">
                <a:hlinkClick r:id="rId2"/>
              </a:rPr>
              <a:t>REZ-SÜDWEST-Reha@arbeitsagentur.de</a:t>
            </a:r>
            <a:endParaRPr lang="de-DE" dirty="0" smtClean="0"/>
          </a:p>
          <a:p>
            <a:pPr marL="522288" lvl="1" indent="0" eaLnBrk="1" hangingPunct="1">
              <a:buFont typeface="Wingdings" pitchFamily="2" charset="2"/>
              <a:buNone/>
            </a:pPr>
            <a:endParaRPr lang="de-DE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73138"/>
            <a:ext cx="7688262" cy="328612"/>
          </a:xfrm>
        </p:spPr>
        <p:txBody>
          <a:bodyPr/>
          <a:lstStyle/>
          <a:p>
            <a:pPr eaLnBrk="1" hangingPunct="1"/>
            <a:r>
              <a:rPr lang="de-DE" smtClean="0"/>
              <a:t>Kontaktdaten der Regionalen Einkaufszentren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651000"/>
            <a:ext cx="7669212" cy="4267200"/>
          </a:xfrm>
        </p:spPr>
        <p:txBody>
          <a:bodyPr/>
          <a:lstStyle/>
          <a:p>
            <a:pPr eaLnBrk="1" hangingPunct="1"/>
            <a:r>
              <a:rPr lang="de-DE" dirty="0" smtClean="0"/>
              <a:t>REZ BB/SAT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Regionale Zuständigkeit für Berlin-Brandenburg, Sachsen-Anhalt, Thüringen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Friedrichstraße 34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10969 Berlin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Tel. 030 / 555599 3901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E-Mail: </a:t>
            </a:r>
            <a:r>
              <a:rPr lang="de-DE" dirty="0" smtClean="0">
                <a:hlinkClick r:id="rId2"/>
              </a:rPr>
              <a:t>Berlin-Brandenburg.REZ-BB-SAT-Reha@arbeitsagentur.de</a:t>
            </a:r>
            <a:endParaRPr lang="de-DE" dirty="0" smtClean="0"/>
          </a:p>
          <a:p>
            <a:pPr marL="522288" lvl="1" indent="0" eaLnBrk="1" hangingPunct="1">
              <a:buFont typeface="Wingdings" pitchFamily="2" charset="2"/>
              <a:buNone/>
            </a:pPr>
            <a:endParaRPr lang="de-DE" dirty="0" smtClean="0"/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Niederlassung Halle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Schopenhauerstraße 2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06114 Halle 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Tel. 0345 / 5249 6576</a:t>
            </a:r>
          </a:p>
          <a:p>
            <a:pPr marL="522288" lvl="1" indent="0" eaLnBrk="1" hangingPunct="1">
              <a:buFont typeface="Wingdings" pitchFamily="2" charset="2"/>
              <a:buNone/>
            </a:pPr>
            <a:r>
              <a:rPr lang="de-DE" dirty="0" smtClean="0"/>
              <a:t>E-Mail: </a:t>
            </a:r>
            <a:r>
              <a:rPr lang="de-DE" dirty="0" smtClean="0">
                <a:hlinkClick r:id="rId2"/>
              </a:rPr>
              <a:t>Berlin-Brandenburg.REZ-BB-SAT-Reha@arbeitsagentur.de</a:t>
            </a:r>
            <a:endParaRPr lang="de-DE" dirty="0" smtClean="0"/>
          </a:p>
          <a:p>
            <a:pPr marL="522288" lvl="1" indent="0" eaLnBrk="1" hangingPunct="1">
              <a:buFont typeface="Wingdings" pitchFamily="2" charset="2"/>
              <a:buNone/>
            </a:pPr>
            <a:endParaRPr lang="de-DE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90538" y="969351"/>
            <a:ext cx="7688262" cy="332399"/>
          </a:xfrm>
        </p:spPr>
        <p:txBody>
          <a:bodyPr/>
          <a:lstStyle/>
          <a:p>
            <a:pPr eaLnBrk="1" hangingPunct="1"/>
            <a:r>
              <a:rPr lang="de-DE" dirty="0" smtClean="0"/>
              <a:t>Impressum/Kontakt 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557338"/>
            <a:ext cx="7669212" cy="5201424"/>
          </a:xfrm>
        </p:spPr>
        <p:txBody>
          <a:bodyPr/>
          <a:lstStyle/>
          <a:p>
            <a:pPr eaLnBrk="1" hangingPunct="1"/>
            <a:r>
              <a:rPr lang="de-DE" dirty="0" smtClean="0"/>
              <a:t>Kontaktdaten für Veröffentlichung von Bildungsangeboten</a:t>
            </a:r>
          </a:p>
          <a:p>
            <a:pPr lvl="4"/>
            <a:r>
              <a:rPr lang="de-DE" dirty="0"/>
              <a:t>KURSNET-Redaktion</a:t>
            </a:r>
            <a:endParaRPr lang="de-DE" sz="2800" dirty="0"/>
          </a:p>
          <a:p>
            <a:r>
              <a:rPr lang="de-DE" dirty="0"/>
              <a:t> </a:t>
            </a:r>
            <a:r>
              <a:rPr lang="de-DE" dirty="0" smtClean="0"/>
              <a:t>		   Hotline</a:t>
            </a:r>
            <a:r>
              <a:rPr lang="de-DE" dirty="0"/>
              <a:t>: </a:t>
            </a:r>
            <a:r>
              <a:rPr lang="de-DE" b="1" dirty="0"/>
              <a:t>0911 / 982 07 742</a:t>
            </a:r>
            <a:r>
              <a:rPr lang="de-DE" dirty="0"/>
              <a:t/>
            </a:r>
            <a:br>
              <a:rPr lang="de-DE" dirty="0"/>
            </a:br>
            <a:r>
              <a:rPr lang="de-DE" dirty="0" smtClean="0"/>
              <a:t>                        (</a:t>
            </a:r>
            <a:r>
              <a:rPr lang="de-DE" dirty="0"/>
              <a:t>Mo-Do: 08.00-17.00 Uhr, Fr: 08.00-15.00 Uhr)</a:t>
            </a:r>
            <a:r>
              <a:rPr lang="de-DE"/>
              <a:t/>
            </a:r>
            <a:br>
              <a:rPr lang="de-DE"/>
            </a:br>
            <a:endParaRPr lang="de-DE"/>
          </a:p>
          <a:p>
            <a:pPr lvl="4"/>
            <a:r>
              <a:rPr lang="de-DE" smtClean="0"/>
              <a:t>E-Mail</a:t>
            </a:r>
            <a:r>
              <a:rPr lang="de-DE" dirty="0"/>
              <a:t>: </a:t>
            </a:r>
            <a:r>
              <a:rPr lang="de-DE" u="sng" dirty="0">
                <a:hlinkClick r:id="rId2"/>
              </a:rPr>
              <a:t>KURSNET@arbeitsagentur.de </a:t>
            </a:r>
            <a:r>
              <a:rPr lang="de-DE" dirty="0" smtClean="0"/>
              <a:t>	</a:t>
            </a:r>
          </a:p>
          <a:p>
            <a:pPr eaLnBrk="1" hangingPunct="1"/>
            <a:r>
              <a:rPr lang="de-DE" dirty="0" smtClean="0"/>
              <a:t>Technische Fragen zur Anwendung KURSNET</a:t>
            </a:r>
          </a:p>
          <a:p>
            <a:pPr lvl="4" eaLnBrk="1" hangingPunct="1"/>
            <a:r>
              <a:rPr lang="de-DE" dirty="0" smtClean="0"/>
              <a:t>Bundesagentur für Arbeit</a:t>
            </a:r>
            <a:br>
              <a:rPr lang="de-DE" dirty="0" smtClean="0"/>
            </a:br>
            <a:r>
              <a:rPr lang="de-DE" dirty="0" smtClean="0"/>
              <a:t>IT-Systemhaus</a:t>
            </a:r>
            <a:br>
              <a:rPr lang="de-DE" dirty="0" smtClean="0"/>
            </a:br>
            <a:r>
              <a:rPr lang="de-DE" dirty="0" smtClean="0"/>
              <a:t>SEP 52 </a:t>
            </a:r>
            <a:r>
              <a:rPr lang="de-DE" dirty="0" err="1" smtClean="0"/>
              <a:t>InfoSysBuB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Regensburger Straße 104</a:t>
            </a:r>
            <a:br>
              <a:rPr lang="de-DE" dirty="0" smtClean="0"/>
            </a:br>
            <a:r>
              <a:rPr lang="de-DE" dirty="0" smtClean="0"/>
              <a:t>90478 Nürnberg</a:t>
            </a:r>
          </a:p>
          <a:p>
            <a:pPr lvl="4" eaLnBrk="1" hangingPunct="1"/>
            <a:r>
              <a:rPr lang="de-DE" dirty="0" smtClean="0"/>
              <a:t>E-Mail: IT-Systemhaus.KURSNET@arbeitsagentur.de   </a:t>
            </a:r>
          </a:p>
          <a:p>
            <a:pPr eaLnBrk="1" hangingPunct="1"/>
            <a:endParaRPr lang="de-DE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elfolie mit Bild">
  <a:themeElements>
    <a:clrScheme name="Titelfolie mit Bil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E2001A"/>
      </a:accent1>
      <a:accent2>
        <a:srgbClr val="777777"/>
      </a:accent2>
      <a:accent3>
        <a:srgbClr val="FFFFFF"/>
      </a:accent3>
      <a:accent4>
        <a:srgbClr val="000000"/>
      </a:accent4>
      <a:accent5>
        <a:srgbClr val="EEAAAB"/>
      </a:accent5>
      <a:accent6>
        <a:srgbClr val="6B6B6B"/>
      </a:accent6>
      <a:hlink>
        <a:srgbClr val="0000CC"/>
      </a:hlink>
      <a:folHlink>
        <a:srgbClr val="969696"/>
      </a:folHlink>
    </a:clrScheme>
    <a:fontScheme name="Titelfolie mit Bil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itelfolie mit Bil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2001A"/>
        </a:accent1>
        <a:accent2>
          <a:srgbClr val="777777"/>
        </a:accent2>
        <a:accent3>
          <a:srgbClr val="FFFFFF"/>
        </a:accent3>
        <a:accent4>
          <a:srgbClr val="000000"/>
        </a:accent4>
        <a:accent5>
          <a:srgbClr val="EEAAAB"/>
        </a:accent5>
        <a:accent6>
          <a:srgbClr val="6B6B6B"/>
        </a:accent6>
        <a:hlink>
          <a:srgbClr val="0000C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Inhaltsfolie">
  <a:themeElements>
    <a:clrScheme name="Inhaltsfoli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E2001A"/>
      </a:accent1>
      <a:accent2>
        <a:srgbClr val="777777"/>
      </a:accent2>
      <a:accent3>
        <a:srgbClr val="FFFFFF"/>
      </a:accent3>
      <a:accent4>
        <a:srgbClr val="000000"/>
      </a:accent4>
      <a:accent5>
        <a:srgbClr val="EEAAAB"/>
      </a:accent5>
      <a:accent6>
        <a:srgbClr val="6B6B6B"/>
      </a:accent6>
      <a:hlink>
        <a:srgbClr val="0000CC"/>
      </a:hlink>
      <a:folHlink>
        <a:srgbClr val="969696"/>
      </a:folHlink>
    </a:clrScheme>
    <a:fontScheme name="Inhaltsfoli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nhaltsfoli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E2001A"/>
        </a:accent1>
        <a:accent2>
          <a:srgbClr val="777777"/>
        </a:accent2>
        <a:accent3>
          <a:srgbClr val="FFFFFF"/>
        </a:accent3>
        <a:accent4>
          <a:srgbClr val="000000"/>
        </a:accent4>
        <a:accent5>
          <a:srgbClr val="EEAAAB"/>
        </a:accent5>
        <a:accent6>
          <a:srgbClr val="6B6B6B"/>
        </a:accent6>
        <a:hlink>
          <a:srgbClr val="0000C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1154</Words>
  <Application>Microsoft Office PowerPoint</Application>
  <PresentationFormat>Bildschirmpräsentation (4:3)</PresentationFormat>
  <Paragraphs>207</Paragraphs>
  <Slides>26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26</vt:i4>
      </vt:variant>
    </vt:vector>
  </HeadingPairs>
  <TitlesOfParts>
    <vt:vector size="31" baseType="lpstr">
      <vt:lpstr>Arial</vt:lpstr>
      <vt:lpstr>Tahoma</vt:lpstr>
      <vt:lpstr>Wingdings</vt:lpstr>
      <vt:lpstr>Titelfolie mit Bild</vt:lpstr>
      <vt:lpstr>Inhaltsfolie</vt:lpstr>
      <vt:lpstr>Rehaspezifische Funktionalitäten in KURSNET (Bearbeitungshilfe) </vt:lpstr>
      <vt:lpstr>Bearbeitungshinweise Reha in KURSNET Zielgruppe: Bildungsanbieter</vt:lpstr>
      <vt:lpstr>Allgemeine Hintergrundinformationen zum Verfahren</vt:lpstr>
      <vt:lpstr>Kennzeichnung des Bildungsangebotes mit Reha</vt:lpstr>
      <vt:lpstr>Auswahl Integrationsziel und Kategorie</vt:lpstr>
      <vt:lpstr>Zuordnung der Berufsfelder zum Integrationsziel</vt:lpstr>
      <vt:lpstr>Zuordnung der Berufsfelder zum Integrationsziel </vt:lpstr>
      <vt:lpstr>Zuordnung der Berufsfelder zum Integrationsziel </vt:lpstr>
      <vt:lpstr>Anzeige der Daten im Bildungsangebot</vt:lpstr>
      <vt:lpstr>Rehaspezifische Felder bei den Terminen (1)</vt:lpstr>
      <vt:lpstr>Rehaspezifische Felder bei den Terminen (2)</vt:lpstr>
      <vt:lpstr>Prüfung rehaspezifischer Pflichtfelder</vt:lpstr>
      <vt:lpstr>Prüfung der Pflichtfelder  </vt:lpstr>
      <vt:lpstr>Systematikzuordnung</vt:lpstr>
      <vt:lpstr>Anlegen von Rehaspezifischen Abrechnungsdaten </vt:lpstr>
      <vt:lpstr>Rehaspezische Abrechnungsdaten</vt:lpstr>
      <vt:lpstr>Menünavigation Abrechnungsdaten</vt:lpstr>
      <vt:lpstr>Suche und Sortierung von Abrechnungsdaten</vt:lpstr>
      <vt:lpstr>Status der Verhandlungen (Veranstaltungstermine)</vt:lpstr>
      <vt:lpstr>Datenprüfung/ -verwaltung</vt:lpstr>
      <vt:lpstr>Prüfrückmeldung durch die REZ</vt:lpstr>
      <vt:lpstr>Kontaktdaten der Regionalen Einkaufszentren</vt:lpstr>
      <vt:lpstr>Kontaktdaten der Regionalen Einkaufszentren</vt:lpstr>
      <vt:lpstr>Kontaktdaten der Regionalen Einkaufszentren</vt:lpstr>
      <vt:lpstr>Kontaktdaten der Regionalen Einkaufszentren</vt:lpstr>
      <vt:lpstr>Impressum/Kontakt  </vt:lpstr>
    </vt:vector>
  </TitlesOfParts>
  <Company>Bundesagentur für Arbeit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GerberR004</dc:creator>
  <cp:lastModifiedBy>Spiegel-Schmidt Simone</cp:lastModifiedBy>
  <cp:revision>160</cp:revision>
  <dcterms:created xsi:type="dcterms:W3CDTF">2008-06-18T08:06:59Z</dcterms:created>
  <dcterms:modified xsi:type="dcterms:W3CDTF">2016-08-18T11:35:48Z</dcterms:modified>
</cp:coreProperties>
</file>